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6"/>
  </p:notesMasterIdLst>
  <p:sldIdLst>
    <p:sldId id="256" r:id="rId2"/>
    <p:sldId id="847" r:id="rId3"/>
    <p:sldId id="257" r:id="rId4"/>
    <p:sldId id="1042" r:id="rId5"/>
    <p:sldId id="1043" r:id="rId6"/>
    <p:sldId id="1044" r:id="rId7"/>
    <p:sldId id="1045" r:id="rId8"/>
    <p:sldId id="1046" r:id="rId9"/>
    <p:sldId id="1047" r:id="rId10"/>
    <p:sldId id="1054" r:id="rId11"/>
    <p:sldId id="1055" r:id="rId12"/>
    <p:sldId id="1023" r:id="rId13"/>
    <p:sldId id="915" r:id="rId14"/>
    <p:sldId id="963" r:id="rId15"/>
    <p:sldId id="930" r:id="rId16"/>
    <p:sldId id="983" r:id="rId17"/>
    <p:sldId id="932" r:id="rId18"/>
    <p:sldId id="1005" r:id="rId19"/>
    <p:sldId id="1006" r:id="rId20"/>
    <p:sldId id="1004" r:id="rId21"/>
    <p:sldId id="1048" r:id="rId22"/>
    <p:sldId id="1024" r:id="rId23"/>
    <p:sldId id="984" r:id="rId24"/>
    <p:sldId id="1010" r:id="rId25"/>
    <p:sldId id="1019" r:id="rId26"/>
    <p:sldId id="1008" r:id="rId27"/>
    <p:sldId id="1049" r:id="rId28"/>
    <p:sldId id="1050" r:id="rId29"/>
    <p:sldId id="1017" r:id="rId30"/>
    <p:sldId id="1018" r:id="rId31"/>
    <p:sldId id="1022" r:id="rId32"/>
    <p:sldId id="1038" r:id="rId33"/>
    <p:sldId id="1041" r:id="rId34"/>
    <p:sldId id="1051" r:id="rId35"/>
    <p:sldId id="1052" r:id="rId36"/>
    <p:sldId id="1039" r:id="rId37"/>
    <p:sldId id="1036" r:id="rId38"/>
    <p:sldId id="1053" r:id="rId39"/>
    <p:sldId id="1037" r:id="rId40"/>
    <p:sldId id="1057" r:id="rId41"/>
    <p:sldId id="1003" r:id="rId42"/>
    <p:sldId id="1056" r:id="rId43"/>
    <p:sldId id="1007" r:id="rId44"/>
    <p:sldId id="1058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5"/>
    <p:restoredTop sz="95872"/>
  </p:normalViewPr>
  <p:slideViewPr>
    <p:cSldViewPr snapToGrid="0" snapToObjects="1">
      <p:cViewPr varScale="1">
        <p:scale>
          <a:sx n="144" d="100"/>
          <a:sy n="144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31737-9CA8-674F-8C0F-B9B684F6B968}" type="doc">
      <dgm:prSet loTypeId="urn:microsoft.com/office/officeart/2005/8/layout/cycle5" loCatId="" qsTypeId="urn:microsoft.com/office/officeart/2005/8/quickstyle/simple1" qsCatId="simple" csTypeId="urn:microsoft.com/office/officeart/2005/8/colors/accent1_1" csCatId="accent1" phldr="1"/>
      <dgm:spPr/>
    </dgm:pt>
    <dgm:pt modelId="{DAEC9F82-2CF8-D74D-A2B0-20DBAE3550CE}">
      <dgm:prSet phldrT="[Text]"/>
      <dgm:spPr/>
      <dgm:t>
        <a:bodyPr/>
        <a:lstStyle/>
        <a:p>
          <a:r>
            <a:rPr lang="en-US" dirty="0"/>
            <a:t>Checks downloaded data</a:t>
          </a:r>
        </a:p>
      </dgm:t>
    </dgm:pt>
    <dgm:pt modelId="{7D5BD1F8-4404-9D4E-ABA4-A731139AE238}" type="parTrans" cxnId="{76C6A6AD-C209-5048-8C5E-128F35BB17E0}">
      <dgm:prSet/>
      <dgm:spPr/>
      <dgm:t>
        <a:bodyPr/>
        <a:lstStyle/>
        <a:p>
          <a:endParaRPr lang="en-US"/>
        </a:p>
      </dgm:t>
    </dgm:pt>
    <dgm:pt modelId="{1C728E95-2F53-4D4C-90F3-E681FFA3D9AD}" type="sibTrans" cxnId="{76C6A6AD-C209-5048-8C5E-128F35BB17E0}">
      <dgm:prSet/>
      <dgm:spPr/>
      <dgm:t>
        <a:bodyPr/>
        <a:lstStyle/>
        <a:p>
          <a:endParaRPr lang="en-US"/>
        </a:p>
      </dgm:t>
    </dgm:pt>
    <dgm:pt modelId="{79495482-B6E0-8646-A151-876F4521C298}">
      <dgm:prSet phldrT="[Text]"/>
      <dgm:spPr/>
      <dgm:t>
        <a:bodyPr/>
        <a:lstStyle/>
        <a:p>
          <a:r>
            <a:rPr lang="en-US" dirty="0"/>
            <a:t>Creates new subset of stations</a:t>
          </a:r>
        </a:p>
      </dgm:t>
    </dgm:pt>
    <dgm:pt modelId="{30AB3815-D31F-7440-BD4B-9A1660E93561}" type="parTrans" cxnId="{CC8B5893-29E9-E643-BD0B-93A4B240C7AB}">
      <dgm:prSet/>
      <dgm:spPr/>
      <dgm:t>
        <a:bodyPr/>
        <a:lstStyle/>
        <a:p>
          <a:endParaRPr lang="en-US"/>
        </a:p>
      </dgm:t>
    </dgm:pt>
    <dgm:pt modelId="{23694004-6FA7-8046-944C-7CDE32197C9F}" type="sibTrans" cxnId="{CC8B5893-29E9-E643-BD0B-93A4B240C7AB}">
      <dgm:prSet/>
      <dgm:spPr/>
      <dgm:t>
        <a:bodyPr/>
        <a:lstStyle/>
        <a:p>
          <a:endParaRPr lang="en-US"/>
        </a:p>
      </dgm:t>
    </dgm:pt>
    <dgm:pt modelId="{28B2B650-E261-4543-ACC6-583D0A0941D2}">
      <dgm:prSet phldrT="[Text]"/>
      <dgm:spPr/>
      <dgm:t>
        <a:bodyPr/>
        <a:lstStyle/>
        <a:p>
          <a:r>
            <a:rPr lang="en-US" dirty="0"/>
            <a:t>Creates and submits API requests</a:t>
          </a:r>
        </a:p>
      </dgm:t>
    </dgm:pt>
    <dgm:pt modelId="{2158DA41-AB77-C049-8698-C226FB4ED88E}" type="parTrans" cxnId="{6A2371AD-E55F-894F-B7AA-271EE510474D}">
      <dgm:prSet/>
      <dgm:spPr/>
      <dgm:t>
        <a:bodyPr/>
        <a:lstStyle/>
        <a:p>
          <a:endParaRPr lang="en-US"/>
        </a:p>
      </dgm:t>
    </dgm:pt>
    <dgm:pt modelId="{7A1B7F73-2F3A-964F-AEBA-E947254E38C7}" type="sibTrans" cxnId="{6A2371AD-E55F-894F-B7AA-271EE510474D}">
      <dgm:prSet/>
      <dgm:spPr/>
      <dgm:t>
        <a:bodyPr/>
        <a:lstStyle/>
        <a:p>
          <a:endParaRPr lang="en-US"/>
        </a:p>
      </dgm:t>
    </dgm:pt>
    <dgm:pt modelId="{CCCDA79A-AC2B-E844-AA88-4569BE71AA52}">
      <dgm:prSet phldrT="[Text]"/>
      <dgm:spPr/>
      <dgm:t>
        <a:bodyPr/>
        <a:lstStyle/>
        <a:p>
          <a:r>
            <a:rPr lang="en-US" dirty="0"/>
            <a:t>Stops before subset exceeds CDSS limit</a:t>
          </a:r>
        </a:p>
      </dgm:t>
    </dgm:pt>
    <dgm:pt modelId="{91364FDD-2DF7-0149-849E-F3E7659BDF14}" type="parTrans" cxnId="{4DAD32AB-47F1-F445-8A89-961CDF5C2B1C}">
      <dgm:prSet/>
      <dgm:spPr/>
      <dgm:t>
        <a:bodyPr/>
        <a:lstStyle/>
        <a:p>
          <a:endParaRPr lang="en-US"/>
        </a:p>
      </dgm:t>
    </dgm:pt>
    <dgm:pt modelId="{86050EA2-546C-CF41-AE46-0BE20B884A1B}" type="sibTrans" cxnId="{4DAD32AB-47F1-F445-8A89-961CDF5C2B1C}">
      <dgm:prSet/>
      <dgm:spPr/>
      <dgm:t>
        <a:bodyPr/>
        <a:lstStyle/>
        <a:p>
          <a:endParaRPr lang="en-US"/>
        </a:p>
      </dgm:t>
    </dgm:pt>
    <dgm:pt modelId="{EDE66988-8355-B84E-B030-C9F30F7A3352}">
      <dgm:prSet phldrT="[Text]"/>
      <dgm:spPr/>
      <dgm:t>
        <a:bodyPr/>
        <a:lstStyle/>
        <a:p>
          <a:r>
            <a:rPr lang="en-US" dirty="0"/>
            <a:t>Saves .csv file to directory</a:t>
          </a:r>
        </a:p>
      </dgm:t>
    </dgm:pt>
    <dgm:pt modelId="{4CF6533E-F8AA-C84C-B025-A1689EE3C41A}" type="parTrans" cxnId="{5D3CB7A1-D5A5-684F-BC35-8E3A8D6EB9AD}">
      <dgm:prSet/>
      <dgm:spPr/>
      <dgm:t>
        <a:bodyPr/>
        <a:lstStyle/>
        <a:p>
          <a:endParaRPr lang="en-US"/>
        </a:p>
      </dgm:t>
    </dgm:pt>
    <dgm:pt modelId="{0608B3B7-BE9F-A547-B042-3D7DC34662E1}" type="sibTrans" cxnId="{5D3CB7A1-D5A5-684F-BC35-8E3A8D6EB9AD}">
      <dgm:prSet/>
      <dgm:spPr/>
      <dgm:t>
        <a:bodyPr/>
        <a:lstStyle/>
        <a:p>
          <a:endParaRPr lang="en-US"/>
        </a:p>
      </dgm:t>
    </dgm:pt>
    <dgm:pt modelId="{6EE686E2-86B4-7C4A-AC7D-F839291F6A7F}">
      <dgm:prSet phldrT="[Text]"/>
      <dgm:spPr>
        <a:noFill/>
      </dgm:spPr>
      <dgm:t>
        <a:bodyPr/>
        <a:lstStyle/>
        <a:p>
          <a:r>
            <a:rPr lang="en-US" dirty="0"/>
            <a:t>SUCCESS</a:t>
          </a:r>
        </a:p>
      </dgm:t>
    </dgm:pt>
    <dgm:pt modelId="{16389FF2-13A3-6E4C-82C5-350B5AD92888}" type="parTrans" cxnId="{ABCC1D9A-0128-1D4A-9445-7D8520022D59}">
      <dgm:prSet/>
      <dgm:spPr/>
      <dgm:t>
        <a:bodyPr/>
        <a:lstStyle/>
        <a:p>
          <a:endParaRPr lang="en-US"/>
        </a:p>
      </dgm:t>
    </dgm:pt>
    <dgm:pt modelId="{6054CC0A-0925-094F-8AF9-7D8712D6E82C}" type="sibTrans" cxnId="{ABCC1D9A-0128-1D4A-9445-7D8520022D59}">
      <dgm:prSet/>
      <dgm:spPr/>
      <dgm:t>
        <a:bodyPr/>
        <a:lstStyle/>
        <a:p>
          <a:endParaRPr lang="en-US"/>
        </a:p>
      </dgm:t>
    </dgm:pt>
    <dgm:pt modelId="{F837E8E7-3569-654E-9D3E-C7F866E61A18}" type="pres">
      <dgm:prSet presAssocID="{55E31737-9CA8-674F-8C0F-B9B684F6B968}" presName="cycle" presStyleCnt="0">
        <dgm:presLayoutVars>
          <dgm:dir/>
          <dgm:resizeHandles val="exact"/>
        </dgm:presLayoutVars>
      </dgm:prSet>
      <dgm:spPr/>
    </dgm:pt>
    <dgm:pt modelId="{0ED9457B-82F4-7F4C-8A27-67EBE39A1EAA}" type="pres">
      <dgm:prSet presAssocID="{DAEC9F82-2CF8-D74D-A2B0-20DBAE3550CE}" presName="node" presStyleLbl="node1" presStyleIdx="0" presStyleCnt="6">
        <dgm:presLayoutVars>
          <dgm:bulletEnabled val="1"/>
        </dgm:presLayoutVars>
      </dgm:prSet>
      <dgm:spPr/>
    </dgm:pt>
    <dgm:pt modelId="{547B92B0-9952-E743-A24C-8EE16E431F82}" type="pres">
      <dgm:prSet presAssocID="{DAEC9F82-2CF8-D74D-A2B0-20DBAE3550CE}" presName="spNode" presStyleCnt="0"/>
      <dgm:spPr/>
    </dgm:pt>
    <dgm:pt modelId="{91E84EAD-507F-2F4E-AE81-CF9E61C775CF}" type="pres">
      <dgm:prSet presAssocID="{1C728E95-2F53-4D4C-90F3-E681FFA3D9AD}" presName="sibTrans" presStyleLbl="sibTrans1D1" presStyleIdx="0" presStyleCnt="6"/>
      <dgm:spPr/>
    </dgm:pt>
    <dgm:pt modelId="{2FA93446-1E77-BA48-98EA-ED54E48C4645}" type="pres">
      <dgm:prSet presAssocID="{79495482-B6E0-8646-A151-876F4521C298}" presName="node" presStyleLbl="node1" presStyleIdx="1" presStyleCnt="6">
        <dgm:presLayoutVars>
          <dgm:bulletEnabled val="1"/>
        </dgm:presLayoutVars>
      </dgm:prSet>
      <dgm:spPr/>
    </dgm:pt>
    <dgm:pt modelId="{6EAFB2E5-1B32-924D-9F8B-11D3B2B1D2DA}" type="pres">
      <dgm:prSet presAssocID="{79495482-B6E0-8646-A151-876F4521C298}" presName="spNode" presStyleCnt="0"/>
      <dgm:spPr/>
    </dgm:pt>
    <dgm:pt modelId="{7F2D3D8B-E9FA-0C49-8996-9A453E90AE9C}" type="pres">
      <dgm:prSet presAssocID="{23694004-6FA7-8046-944C-7CDE32197C9F}" presName="sibTrans" presStyleLbl="sibTrans1D1" presStyleIdx="1" presStyleCnt="6"/>
      <dgm:spPr/>
    </dgm:pt>
    <dgm:pt modelId="{42965A3B-E5A8-ED47-87A1-EA24A08DECEA}" type="pres">
      <dgm:prSet presAssocID="{CCCDA79A-AC2B-E844-AA88-4569BE71AA52}" presName="node" presStyleLbl="node1" presStyleIdx="2" presStyleCnt="6">
        <dgm:presLayoutVars>
          <dgm:bulletEnabled val="1"/>
        </dgm:presLayoutVars>
      </dgm:prSet>
      <dgm:spPr/>
    </dgm:pt>
    <dgm:pt modelId="{26AED3AB-BDBC-0F44-B6B2-01412DE0728B}" type="pres">
      <dgm:prSet presAssocID="{CCCDA79A-AC2B-E844-AA88-4569BE71AA52}" presName="spNode" presStyleCnt="0"/>
      <dgm:spPr/>
    </dgm:pt>
    <dgm:pt modelId="{5EBCE729-192A-7C49-9B67-AC070C369FFF}" type="pres">
      <dgm:prSet presAssocID="{86050EA2-546C-CF41-AE46-0BE20B884A1B}" presName="sibTrans" presStyleLbl="sibTrans1D1" presStyleIdx="2" presStyleCnt="6"/>
      <dgm:spPr/>
    </dgm:pt>
    <dgm:pt modelId="{7E62B35F-1B41-C246-9D69-1D8756B327DA}" type="pres">
      <dgm:prSet presAssocID="{28B2B650-E261-4543-ACC6-583D0A0941D2}" presName="node" presStyleLbl="node1" presStyleIdx="3" presStyleCnt="6">
        <dgm:presLayoutVars>
          <dgm:bulletEnabled val="1"/>
        </dgm:presLayoutVars>
      </dgm:prSet>
      <dgm:spPr/>
    </dgm:pt>
    <dgm:pt modelId="{30184479-9F26-724A-A950-C29027F1BBBC}" type="pres">
      <dgm:prSet presAssocID="{28B2B650-E261-4543-ACC6-583D0A0941D2}" presName="spNode" presStyleCnt="0"/>
      <dgm:spPr/>
    </dgm:pt>
    <dgm:pt modelId="{10DB7237-113B-6340-B457-375B94C24F92}" type="pres">
      <dgm:prSet presAssocID="{7A1B7F73-2F3A-964F-AEBA-E947254E38C7}" presName="sibTrans" presStyleLbl="sibTrans1D1" presStyleIdx="3" presStyleCnt="6"/>
      <dgm:spPr/>
    </dgm:pt>
    <dgm:pt modelId="{CD728466-E882-6F40-84EE-8612AB2EFA97}" type="pres">
      <dgm:prSet presAssocID="{EDE66988-8355-B84E-B030-C9F30F7A3352}" presName="node" presStyleLbl="node1" presStyleIdx="4" presStyleCnt="6">
        <dgm:presLayoutVars>
          <dgm:bulletEnabled val="1"/>
        </dgm:presLayoutVars>
      </dgm:prSet>
      <dgm:spPr/>
    </dgm:pt>
    <dgm:pt modelId="{BBE3D627-DAD1-0446-B8C1-ED5FD1BF9FCF}" type="pres">
      <dgm:prSet presAssocID="{EDE66988-8355-B84E-B030-C9F30F7A3352}" presName="spNode" presStyleCnt="0"/>
      <dgm:spPr/>
    </dgm:pt>
    <dgm:pt modelId="{99B69259-0D33-3F4C-AE02-EC89C924A76F}" type="pres">
      <dgm:prSet presAssocID="{0608B3B7-BE9F-A547-B042-3D7DC34662E1}" presName="sibTrans" presStyleLbl="sibTrans1D1" presStyleIdx="4" presStyleCnt="6"/>
      <dgm:spPr/>
    </dgm:pt>
    <dgm:pt modelId="{7C4E6D38-ADB9-5F4F-B573-0C20901A78EC}" type="pres">
      <dgm:prSet presAssocID="{6EE686E2-86B4-7C4A-AC7D-F839291F6A7F}" presName="node" presStyleLbl="node1" presStyleIdx="5" presStyleCnt="6">
        <dgm:presLayoutVars>
          <dgm:bulletEnabled val="1"/>
        </dgm:presLayoutVars>
      </dgm:prSet>
      <dgm:spPr/>
    </dgm:pt>
    <dgm:pt modelId="{9562A48C-C351-F246-B171-CFC4AE89138B}" type="pres">
      <dgm:prSet presAssocID="{6EE686E2-86B4-7C4A-AC7D-F839291F6A7F}" presName="spNode" presStyleCnt="0"/>
      <dgm:spPr/>
    </dgm:pt>
    <dgm:pt modelId="{B46AFD77-C976-5245-BFC6-31F7DC862EC3}" type="pres">
      <dgm:prSet presAssocID="{6054CC0A-0925-094F-8AF9-7D8712D6E82C}" presName="sibTrans" presStyleLbl="sibTrans1D1" presStyleIdx="5" presStyleCnt="6"/>
      <dgm:spPr/>
    </dgm:pt>
  </dgm:ptLst>
  <dgm:cxnLst>
    <dgm:cxn modelId="{20CC5A0C-3EA0-B746-B380-88A405B38A7A}" type="presOf" srcId="{23694004-6FA7-8046-944C-7CDE32197C9F}" destId="{7F2D3D8B-E9FA-0C49-8996-9A453E90AE9C}" srcOrd="0" destOrd="0" presId="urn:microsoft.com/office/officeart/2005/8/layout/cycle5"/>
    <dgm:cxn modelId="{D2E88828-C90D-1B47-A9E0-AE8132378FCB}" type="presOf" srcId="{6EE686E2-86B4-7C4A-AC7D-F839291F6A7F}" destId="{7C4E6D38-ADB9-5F4F-B573-0C20901A78EC}" srcOrd="0" destOrd="0" presId="urn:microsoft.com/office/officeart/2005/8/layout/cycle5"/>
    <dgm:cxn modelId="{847DB44E-6938-6149-AB0E-AE0F0197D74E}" type="presOf" srcId="{EDE66988-8355-B84E-B030-C9F30F7A3352}" destId="{CD728466-E882-6F40-84EE-8612AB2EFA97}" srcOrd="0" destOrd="0" presId="urn:microsoft.com/office/officeart/2005/8/layout/cycle5"/>
    <dgm:cxn modelId="{ECA16856-EEF8-CA4C-911E-D35DAD5EE571}" type="presOf" srcId="{55E31737-9CA8-674F-8C0F-B9B684F6B968}" destId="{F837E8E7-3569-654E-9D3E-C7F866E61A18}" srcOrd="0" destOrd="0" presId="urn:microsoft.com/office/officeart/2005/8/layout/cycle5"/>
    <dgm:cxn modelId="{EBA67E66-4885-FA4F-BE70-FA0C76E9D68D}" type="presOf" srcId="{79495482-B6E0-8646-A151-876F4521C298}" destId="{2FA93446-1E77-BA48-98EA-ED54E48C4645}" srcOrd="0" destOrd="0" presId="urn:microsoft.com/office/officeart/2005/8/layout/cycle5"/>
    <dgm:cxn modelId="{8B7FE96C-DE40-6742-823D-17A377D5650A}" type="presOf" srcId="{28B2B650-E261-4543-ACC6-583D0A0941D2}" destId="{7E62B35F-1B41-C246-9D69-1D8756B327DA}" srcOrd="0" destOrd="0" presId="urn:microsoft.com/office/officeart/2005/8/layout/cycle5"/>
    <dgm:cxn modelId="{CB33A572-8728-AB49-A7C6-70F22927637E}" type="presOf" srcId="{7A1B7F73-2F3A-964F-AEBA-E947254E38C7}" destId="{10DB7237-113B-6340-B457-375B94C24F92}" srcOrd="0" destOrd="0" presId="urn:microsoft.com/office/officeart/2005/8/layout/cycle5"/>
    <dgm:cxn modelId="{61ED2A74-21D7-164C-9F80-C7076F0E2E84}" type="presOf" srcId="{1C728E95-2F53-4D4C-90F3-E681FFA3D9AD}" destId="{91E84EAD-507F-2F4E-AE81-CF9E61C775CF}" srcOrd="0" destOrd="0" presId="urn:microsoft.com/office/officeart/2005/8/layout/cycle5"/>
    <dgm:cxn modelId="{4E36BE7B-51B4-7844-B213-5471DFA83B52}" type="presOf" srcId="{6054CC0A-0925-094F-8AF9-7D8712D6E82C}" destId="{B46AFD77-C976-5245-BFC6-31F7DC862EC3}" srcOrd="0" destOrd="0" presId="urn:microsoft.com/office/officeart/2005/8/layout/cycle5"/>
    <dgm:cxn modelId="{8A83538D-133A-534B-A379-BA974E1EF4FF}" type="presOf" srcId="{86050EA2-546C-CF41-AE46-0BE20B884A1B}" destId="{5EBCE729-192A-7C49-9B67-AC070C369FFF}" srcOrd="0" destOrd="0" presId="urn:microsoft.com/office/officeart/2005/8/layout/cycle5"/>
    <dgm:cxn modelId="{CC8B5893-29E9-E643-BD0B-93A4B240C7AB}" srcId="{55E31737-9CA8-674F-8C0F-B9B684F6B968}" destId="{79495482-B6E0-8646-A151-876F4521C298}" srcOrd="1" destOrd="0" parTransId="{30AB3815-D31F-7440-BD4B-9A1660E93561}" sibTransId="{23694004-6FA7-8046-944C-7CDE32197C9F}"/>
    <dgm:cxn modelId="{ABCC1D9A-0128-1D4A-9445-7D8520022D59}" srcId="{55E31737-9CA8-674F-8C0F-B9B684F6B968}" destId="{6EE686E2-86B4-7C4A-AC7D-F839291F6A7F}" srcOrd="5" destOrd="0" parTransId="{16389FF2-13A3-6E4C-82C5-350B5AD92888}" sibTransId="{6054CC0A-0925-094F-8AF9-7D8712D6E82C}"/>
    <dgm:cxn modelId="{5D3CB7A1-D5A5-684F-BC35-8E3A8D6EB9AD}" srcId="{55E31737-9CA8-674F-8C0F-B9B684F6B968}" destId="{EDE66988-8355-B84E-B030-C9F30F7A3352}" srcOrd="4" destOrd="0" parTransId="{4CF6533E-F8AA-C84C-B025-A1689EE3C41A}" sibTransId="{0608B3B7-BE9F-A547-B042-3D7DC34662E1}"/>
    <dgm:cxn modelId="{4DAD32AB-47F1-F445-8A89-961CDF5C2B1C}" srcId="{55E31737-9CA8-674F-8C0F-B9B684F6B968}" destId="{CCCDA79A-AC2B-E844-AA88-4569BE71AA52}" srcOrd="2" destOrd="0" parTransId="{91364FDD-2DF7-0149-849E-F3E7659BDF14}" sibTransId="{86050EA2-546C-CF41-AE46-0BE20B884A1B}"/>
    <dgm:cxn modelId="{6A2371AD-E55F-894F-B7AA-271EE510474D}" srcId="{55E31737-9CA8-674F-8C0F-B9B684F6B968}" destId="{28B2B650-E261-4543-ACC6-583D0A0941D2}" srcOrd="3" destOrd="0" parTransId="{2158DA41-AB77-C049-8698-C226FB4ED88E}" sibTransId="{7A1B7F73-2F3A-964F-AEBA-E947254E38C7}"/>
    <dgm:cxn modelId="{76C6A6AD-C209-5048-8C5E-128F35BB17E0}" srcId="{55E31737-9CA8-674F-8C0F-B9B684F6B968}" destId="{DAEC9F82-2CF8-D74D-A2B0-20DBAE3550CE}" srcOrd="0" destOrd="0" parTransId="{7D5BD1F8-4404-9D4E-ABA4-A731139AE238}" sibTransId="{1C728E95-2F53-4D4C-90F3-E681FFA3D9AD}"/>
    <dgm:cxn modelId="{6C6AA9C3-3E90-F241-8CCC-EE3A916D8839}" type="presOf" srcId="{0608B3B7-BE9F-A547-B042-3D7DC34662E1}" destId="{99B69259-0D33-3F4C-AE02-EC89C924A76F}" srcOrd="0" destOrd="0" presId="urn:microsoft.com/office/officeart/2005/8/layout/cycle5"/>
    <dgm:cxn modelId="{AFD54FD4-3CE2-DC40-9DD6-FA35B29033F2}" type="presOf" srcId="{CCCDA79A-AC2B-E844-AA88-4569BE71AA52}" destId="{42965A3B-E5A8-ED47-87A1-EA24A08DECEA}" srcOrd="0" destOrd="0" presId="urn:microsoft.com/office/officeart/2005/8/layout/cycle5"/>
    <dgm:cxn modelId="{5C0114FB-20E9-FC4B-892D-D4D12C7A0132}" type="presOf" srcId="{DAEC9F82-2CF8-D74D-A2B0-20DBAE3550CE}" destId="{0ED9457B-82F4-7F4C-8A27-67EBE39A1EAA}" srcOrd="0" destOrd="0" presId="urn:microsoft.com/office/officeart/2005/8/layout/cycle5"/>
    <dgm:cxn modelId="{AA404922-B2DC-F241-82A1-CDE2C90957F7}" type="presParOf" srcId="{F837E8E7-3569-654E-9D3E-C7F866E61A18}" destId="{0ED9457B-82F4-7F4C-8A27-67EBE39A1EAA}" srcOrd="0" destOrd="0" presId="urn:microsoft.com/office/officeart/2005/8/layout/cycle5"/>
    <dgm:cxn modelId="{B19A799F-9D55-154D-984C-0568A68AFAC0}" type="presParOf" srcId="{F837E8E7-3569-654E-9D3E-C7F866E61A18}" destId="{547B92B0-9952-E743-A24C-8EE16E431F82}" srcOrd="1" destOrd="0" presId="urn:microsoft.com/office/officeart/2005/8/layout/cycle5"/>
    <dgm:cxn modelId="{F8551406-8D90-894B-8955-17B8938E47FF}" type="presParOf" srcId="{F837E8E7-3569-654E-9D3E-C7F866E61A18}" destId="{91E84EAD-507F-2F4E-AE81-CF9E61C775CF}" srcOrd="2" destOrd="0" presId="urn:microsoft.com/office/officeart/2005/8/layout/cycle5"/>
    <dgm:cxn modelId="{C6251501-2192-C444-8424-1BF002CA6F0C}" type="presParOf" srcId="{F837E8E7-3569-654E-9D3E-C7F866E61A18}" destId="{2FA93446-1E77-BA48-98EA-ED54E48C4645}" srcOrd="3" destOrd="0" presId="urn:microsoft.com/office/officeart/2005/8/layout/cycle5"/>
    <dgm:cxn modelId="{C6D4795D-9979-ED47-9CCF-DA13B62107DC}" type="presParOf" srcId="{F837E8E7-3569-654E-9D3E-C7F866E61A18}" destId="{6EAFB2E5-1B32-924D-9F8B-11D3B2B1D2DA}" srcOrd="4" destOrd="0" presId="urn:microsoft.com/office/officeart/2005/8/layout/cycle5"/>
    <dgm:cxn modelId="{A5A0B6EE-EC86-2A47-B8DE-9F8EE6D9CE4C}" type="presParOf" srcId="{F837E8E7-3569-654E-9D3E-C7F866E61A18}" destId="{7F2D3D8B-E9FA-0C49-8996-9A453E90AE9C}" srcOrd="5" destOrd="0" presId="urn:microsoft.com/office/officeart/2005/8/layout/cycle5"/>
    <dgm:cxn modelId="{A304F929-B5FA-5941-9851-A3C5969A66B9}" type="presParOf" srcId="{F837E8E7-3569-654E-9D3E-C7F866E61A18}" destId="{42965A3B-E5A8-ED47-87A1-EA24A08DECEA}" srcOrd="6" destOrd="0" presId="urn:microsoft.com/office/officeart/2005/8/layout/cycle5"/>
    <dgm:cxn modelId="{F61BAFFF-76CB-8C4E-B8C9-CAB0F883A3AD}" type="presParOf" srcId="{F837E8E7-3569-654E-9D3E-C7F866E61A18}" destId="{26AED3AB-BDBC-0F44-B6B2-01412DE0728B}" srcOrd="7" destOrd="0" presId="urn:microsoft.com/office/officeart/2005/8/layout/cycle5"/>
    <dgm:cxn modelId="{86A80ED6-9C73-0D4C-85ED-30F28B20F475}" type="presParOf" srcId="{F837E8E7-3569-654E-9D3E-C7F866E61A18}" destId="{5EBCE729-192A-7C49-9B67-AC070C369FFF}" srcOrd="8" destOrd="0" presId="urn:microsoft.com/office/officeart/2005/8/layout/cycle5"/>
    <dgm:cxn modelId="{372358A6-8859-D546-B3EE-B71E0B758B39}" type="presParOf" srcId="{F837E8E7-3569-654E-9D3E-C7F866E61A18}" destId="{7E62B35F-1B41-C246-9D69-1D8756B327DA}" srcOrd="9" destOrd="0" presId="urn:microsoft.com/office/officeart/2005/8/layout/cycle5"/>
    <dgm:cxn modelId="{9FE6820A-30A7-FB4E-8F60-97CE039979D5}" type="presParOf" srcId="{F837E8E7-3569-654E-9D3E-C7F866E61A18}" destId="{30184479-9F26-724A-A950-C29027F1BBBC}" srcOrd="10" destOrd="0" presId="urn:microsoft.com/office/officeart/2005/8/layout/cycle5"/>
    <dgm:cxn modelId="{95F68728-FE0C-3F4E-9000-70E477589D23}" type="presParOf" srcId="{F837E8E7-3569-654E-9D3E-C7F866E61A18}" destId="{10DB7237-113B-6340-B457-375B94C24F92}" srcOrd="11" destOrd="0" presId="urn:microsoft.com/office/officeart/2005/8/layout/cycle5"/>
    <dgm:cxn modelId="{0DF5B78F-AFDE-DC47-BF32-017363D9D4F1}" type="presParOf" srcId="{F837E8E7-3569-654E-9D3E-C7F866E61A18}" destId="{CD728466-E882-6F40-84EE-8612AB2EFA97}" srcOrd="12" destOrd="0" presId="urn:microsoft.com/office/officeart/2005/8/layout/cycle5"/>
    <dgm:cxn modelId="{AE1EB968-A205-324A-8026-6FAC820D9178}" type="presParOf" srcId="{F837E8E7-3569-654E-9D3E-C7F866E61A18}" destId="{BBE3D627-DAD1-0446-B8C1-ED5FD1BF9FCF}" srcOrd="13" destOrd="0" presId="urn:microsoft.com/office/officeart/2005/8/layout/cycle5"/>
    <dgm:cxn modelId="{F1BD1E76-0805-8249-B771-51851443B332}" type="presParOf" srcId="{F837E8E7-3569-654E-9D3E-C7F866E61A18}" destId="{99B69259-0D33-3F4C-AE02-EC89C924A76F}" srcOrd="14" destOrd="0" presId="urn:microsoft.com/office/officeart/2005/8/layout/cycle5"/>
    <dgm:cxn modelId="{088BCF81-8FCA-5542-934C-55488E62123F}" type="presParOf" srcId="{F837E8E7-3569-654E-9D3E-C7F866E61A18}" destId="{7C4E6D38-ADB9-5F4F-B573-0C20901A78EC}" srcOrd="15" destOrd="0" presId="urn:microsoft.com/office/officeart/2005/8/layout/cycle5"/>
    <dgm:cxn modelId="{9E4B90C9-8DF1-034D-A49F-258B43F7A662}" type="presParOf" srcId="{F837E8E7-3569-654E-9D3E-C7F866E61A18}" destId="{9562A48C-C351-F246-B171-CFC4AE89138B}" srcOrd="16" destOrd="0" presId="urn:microsoft.com/office/officeart/2005/8/layout/cycle5"/>
    <dgm:cxn modelId="{5633635A-3AA3-9B4B-A37D-CCF446BA73A9}" type="presParOf" srcId="{F837E8E7-3569-654E-9D3E-C7F866E61A18}" destId="{B46AFD77-C976-5245-BFC6-31F7DC862EC3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36680A-5C47-F941-8C67-82DA9F650358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655F7FDF-3B27-FD48-9186-62F12E0F9CC3}">
      <dgm:prSet phldrT="[Text]"/>
      <dgm:spPr/>
      <dgm:t>
        <a:bodyPr/>
        <a:lstStyle/>
        <a:p>
          <a:r>
            <a:rPr lang="en-US" dirty="0"/>
            <a:t>Removed users with no shortages</a:t>
          </a:r>
        </a:p>
      </dgm:t>
    </dgm:pt>
    <dgm:pt modelId="{8F39E773-190B-8947-9E18-A0C00DEA3A72}" type="parTrans" cxnId="{14C7EB19-D096-D048-AB88-E98880EAC9EA}">
      <dgm:prSet/>
      <dgm:spPr/>
      <dgm:t>
        <a:bodyPr/>
        <a:lstStyle/>
        <a:p>
          <a:endParaRPr lang="en-US"/>
        </a:p>
      </dgm:t>
    </dgm:pt>
    <dgm:pt modelId="{178784DF-A454-8A47-B1FC-3463C56190DC}" type="sibTrans" cxnId="{14C7EB19-D096-D048-AB88-E98880EAC9EA}">
      <dgm:prSet/>
      <dgm:spPr/>
      <dgm:t>
        <a:bodyPr/>
        <a:lstStyle/>
        <a:p>
          <a:endParaRPr lang="en-US"/>
        </a:p>
      </dgm:t>
    </dgm:pt>
    <dgm:pt modelId="{299FF308-BCF1-B146-A408-5E73A32ACC71}">
      <dgm:prSet phldrT="[Text]"/>
      <dgm:spPr/>
      <dgm:t>
        <a:bodyPr/>
        <a:lstStyle/>
        <a:p>
          <a:r>
            <a:rPr lang="en-US" dirty="0"/>
            <a:t>Ran PCA and plotted results</a:t>
          </a:r>
        </a:p>
      </dgm:t>
    </dgm:pt>
    <dgm:pt modelId="{5549207C-0D16-BC4B-B30C-5326F2729ADF}" type="parTrans" cxnId="{5663A213-8799-EC41-A882-73A6C65A4E43}">
      <dgm:prSet/>
      <dgm:spPr/>
      <dgm:t>
        <a:bodyPr/>
        <a:lstStyle/>
        <a:p>
          <a:endParaRPr lang="en-US"/>
        </a:p>
      </dgm:t>
    </dgm:pt>
    <dgm:pt modelId="{0A1B9A15-9F49-5246-BFBC-A9690C1611D0}" type="sibTrans" cxnId="{5663A213-8799-EC41-A882-73A6C65A4E43}">
      <dgm:prSet/>
      <dgm:spPr/>
      <dgm:t>
        <a:bodyPr/>
        <a:lstStyle/>
        <a:p>
          <a:endParaRPr lang="en-US"/>
        </a:p>
      </dgm:t>
    </dgm:pt>
    <dgm:pt modelId="{21D4EFE5-989C-E44E-BAC2-D90226A6AA8B}">
      <dgm:prSet phldrT="[Text]"/>
      <dgm:spPr/>
      <dgm:t>
        <a:bodyPr/>
        <a:lstStyle/>
        <a:p>
          <a:r>
            <a:rPr lang="en-US" dirty="0"/>
            <a:t>Bisected dataset into wet and dry years</a:t>
          </a:r>
        </a:p>
      </dgm:t>
    </dgm:pt>
    <dgm:pt modelId="{4D9F5A8F-2B87-604F-8964-429D31ED23FF}" type="parTrans" cxnId="{B240DBFB-9D7C-9445-87D1-A96B2247D4C8}">
      <dgm:prSet/>
      <dgm:spPr/>
      <dgm:t>
        <a:bodyPr/>
        <a:lstStyle/>
        <a:p>
          <a:endParaRPr lang="en-US"/>
        </a:p>
      </dgm:t>
    </dgm:pt>
    <dgm:pt modelId="{903F5C6B-D951-124A-B77E-B9530E2CA958}" type="sibTrans" cxnId="{B240DBFB-9D7C-9445-87D1-A96B2247D4C8}">
      <dgm:prSet/>
      <dgm:spPr/>
      <dgm:t>
        <a:bodyPr/>
        <a:lstStyle/>
        <a:p>
          <a:endParaRPr lang="en-US"/>
        </a:p>
      </dgm:t>
    </dgm:pt>
    <dgm:pt modelId="{7750E447-DDE7-4041-88AC-D95C2348DDF2}">
      <dgm:prSet phldrT="[Text]"/>
      <dgm:spPr/>
      <dgm:t>
        <a:bodyPr/>
        <a:lstStyle/>
        <a:p>
          <a:r>
            <a:rPr lang="en-US" dirty="0"/>
            <a:t>Removed users with no shortages</a:t>
          </a:r>
        </a:p>
      </dgm:t>
    </dgm:pt>
    <dgm:pt modelId="{EDFDB505-5D1A-1F49-830C-564BEA3B851C}" type="parTrans" cxnId="{3653D31D-B7E9-3A45-89AE-04A7F1721686}">
      <dgm:prSet/>
      <dgm:spPr/>
      <dgm:t>
        <a:bodyPr/>
        <a:lstStyle/>
        <a:p>
          <a:endParaRPr lang="en-US"/>
        </a:p>
      </dgm:t>
    </dgm:pt>
    <dgm:pt modelId="{5455EF2B-89CE-CD45-A022-F9DEC6BD83F9}" type="sibTrans" cxnId="{3653D31D-B7E9-3A45-89AE-04A7F1721686}">
      <dgm:prSet/>
      <dgm:spPr/>
      <dgm:t>
        <a:bodyPr/>
        <a:lstStyle/>
        <a:p>
          <a:endParaRPr lang="en-US"/>
        </a:p>
      </dgm:t>
    </dgm:pt>
    <dgm:pt modelId="{914DF41F-E7AC-2D43-A597-109D37F48C19}">
      <dgm:prSet phldrT="[Text]"/>
      <dgm:spPr/>
      <dgm:t>
        <a:bodyPr/>
        <a:lstStyle/>
        <a:p>
          <a:r>
            <a:rPr lang="en-US" dirty="0"/>
            <a:t>Ran PCA for wet and dry years</a:t>
          </a:r>
        </a:p>
      </dgm:t>
    </dgm:pt>
    <dgm:pt modelId="{266CF588-605A-7F49-A5A2-E76054239FB1}" type="parTrans" cxnId="{3E6EF9E8-9C3A-A146-B9B6-86532291C911}">
      <dgm:prSet/>
      <dgm:spPr/>
      <dgm:t>
        <a:bodyPr/>
        <a:lstStyle/>
        <a:p>
          <a:endParaRPr lang="en-US"/>
        </a:p>
      </dgm:t>
    </dgm:pt>
    <dgm:pt modelId="{F09D58D8-7FEF-464B-BB35-14CBFFF5BAFE}" type="sibTrans" cxnId="{3E6EF9E8-9C3A-A146-B9B6-86532291C911}">
      <dgm:prSet/>
      <dgm:spPr/>
      <dgm:t>
        <a:bodyPr/>
        <a:lstStyle/>
        <a:p>
          <a:endParaRPr lang="en-US"/>
        </a:p>
      </dgm:t>
    </dgm:pt>
    <dgm:pt modelId="{6BB92DFB-0979-1246-9613-3007E61C51CD}" type="pres">
      <dgm:prSet presAssocID="{6836680A-5C47-F941-8C67-82DA9F650358}" presName="Name0" presStyleCnt="0">
        <dgm:presLayoutVars>
          <dgm:dir/>
          <dgm:resizeHandles val="exact"/>
        </dgm:presLayoutVars>
      </dgm:prSet>
      <dgm:spPr/>
    </dgm:pt>
    <dgm:pt modelId="{2362F64D-0B27-0F4D-967D-D0A5600ABEA2}" type="pres">
      <dgm:prSet presAssocID="{655F7FDF-3B27-FD48-9186-62F12E0F9CC3}" presName="node" presStyleLbl="node1" presStyleIdx="0" presStyleCnt="5">
        <dgm:presLayoutVars>
          <dgm:bulletEnabled val="1"/>
        </dgm:presLayoutVars>
      </dgm:prSet>
      <dgm:spPr/>
    </dgm:pt>
    <dgm:pt modelId="{0B1A627A-E408-AC48-9752-D1D884C17FFB}" type="pres">
      <dgm:prSet presAssocID="{178784DF-A454-8A47-B1FC-3463C56190DC}" presName="sibTrans" presStyleLbl="sibTrans2D1" presStyleIdx="0" presStyleCnt="4"/>
      <dgm:spPr/>
    </dgm:pt>
    <dgm:pt modelId="{6735C673-B5D4-734F-B643-647B0A56C761}" type="pres">
      <dgm:prSet presAssocID="{178784DF-A454-8A47-B1FC-3463C56190DC}" presName="connectorText" presStyleLbl="sibTrans2D1" presStyleIdx="0" presStyleCnt="4"/>
      <dgm:spPr/>
    </dgm:pt>
    <dgm:pt modelId="{98EB750E-7537-C040-B2E8-F130DFF06556}" type="pres">
      <dgm:prSet presAssocID="{299FF308-BCF1-B146-A408-5E73A32ACC71}" presName="node" presStyleLbl="node1" presStyleIdx="1" presStyleCnt="5">
        <dgm:presLayoutVars>
          <dgm:bulletEnabled val="1"/>
        </dgm:presLayoutVars>
      </dgm:prSet>
      <dgm:spPr/>
    </dgm:pt>
    <dgm:pt modelId="{7D751801-98E4-9740-8274-C08D62165A8D}" type="pres">
      <dgm:prSet presAssocID="{0A1B9A15-9F49-5246-BFBC-A9690C1611D0}" presName="sibTrans" presStyleLbl="sibTrans2D1" presStyleIdx="1" presStyleCnt="4"/>
      <dgm:spPr/>
    </dgm:pt>
    <dgm:pt modelId="{1B6BC6A1-6211-CC40-8CD0-4EB127E5623D}" type="pres">
      <dgm:prSet presAssocID="{0A1B9A15-9F49-5246-BFBC-A9690C1611D0}" presName="connectorText" presStyleLbl="sibTrans2D1" presStyleIdx="1" presStyleCnt="4"/>
      <dgm:spPr/>
    </dgm:pt>
    <dgm:pt modelId="{28021018-AEC9-4044-8388-363B52C6E245}" type="pres">
      <dgm:prSet presAssocID="{21D4EFE5-989C-E44E-BAC2-D90226A6AA8B}" presName="node" presStyleLbl="node1" presStyleIdx="2" presStyleCnt="5">
        <dgm:presLayoutVars>
          <dgm:bulletEnabled val="1"/>
        </dgm:presLayoutVars>
      </dgm:prSet>
      <dgm:spPr/>
    </dgm:pt>
    <dgm:pt modelId="{002DA902-7A81-A144-A097-0A2D225C3E1D}" type="pres">
      <dgm:prSet presAssocID="{903F5C6B-D951-124A-B77E-B9530E2CA958}" presName="sibTrans" presStyleLbl="sibTrans2D1" presStyleIdx="2" presStyleCnt="4"/>
      <dgm:spPr/>
    </dgm:pt>
    <dgm:pt modelId="{E26705B5-722F-014A-B09E-371ACC5AE6AD}" type="pres">
      <dgm:prSet presAssocID="{903F5C6B-D951-124A-B77E-B9530E2CA958}" presName="connectorText" presStyleLbl="sibTrans2D1" presStyleIdx="2" presStyleCnt="4"/>
      <dgm:spPr/>
    </dgm:pt>
    <dgm:pt modelId="{B89C8F00-E3A1-0240-9A86-7A0AB2AC5D8B}" type="pres">
      <dgm:prSet presAssocID="{7750E447-DDE7-4041-88AC-D95C2348DDF2}" presName="node" presStyleLbl="node1" presStyleIdx="3" presStyleCnt="5">
        <dgm:presLayoutVars>
          <dgm:bulletEnabled val="1"/>
        </dgm:presLayoutVars>
      </dgm:prSet>
      <dgm:spPr/>
    </dgm:pt>
    <dgm:pt modelId="{55958EC7-5A39-DC4D-88DB-FAA8CD082221}" type="pres">
      <dgm:prSet presAssocID="{5455EF2B-89CE-CD45-A022-F9DEC6BD83F9}" presName="sibTrans" presStyleLbl="sibTrans2D1" presStyleIdx="3" presStyleCnt="4"/>
      <dgm:spPr/>
    </dgm:pt>
    <dgm:pt modelId="{60ACC886-C90D-0743-95C1-8921BB738755}" type="pres">
      <dgm:prSet presAssocID="{5455EF2B-89CE-CD45-A022-F9DEC6BD83F9}" presName="connectorText" presStyleLbl="sibTrans2D1" presStyleIdx="3" presStyleCnt="4"/>
      <dgm:spPr/>
    </dgm:pt>
    <dgm:pt modelId="{E5E624A3-DF10-8247-BD59-65F077BF5658}" type="pres">
      <dgm:prSet presAssocID="{914DF41F-E7AC-2D43-A597-109D37F48C19}" presName="node" presStyleLbl="node1" presStyleIdx="4" presStyleCnt="5">
        <dgm:presLayoutVars>
          <dgm:bulletEnabled val="1"/>
        </dgm:presLayoutVars>
      </dgm:prSet>
      <dgm:spPr/>
    </dgm:pt>
  </dgm:ptLst>
  <dgm:cxnLst>
    <dgm:cxn modelId="{5663A213-8799-EC41-A882-73A6C65A4E43}" srcId="{6836680A-5C47-F941-8C67-82DA9F650358}" destId="{299FF308-BCF1-B146-A408-5E73A32ACC71}" srcOrd="1" destOrd="0" parTransId="{5549207C-0D16-BC4B-B30C-5326F2729ADF}" sibTransId="{0A1B9A15-9F49-5246-BFBC-A9690C1611D0}"/>
    <dgm:cxn modelId="{14C7EB19-D096-D048-AB88-E98880EAC9EA}" srcId="{6836680A-5C47-F941-8C67-82DA9F650358}" destId="{655F7FDF-3B27-FD48-9186-62F12E0F9CC3}" srcOrd="0" destOrd="0" parTransId="{8F39E773-190B-8947-9E18-A0C00DEA3A72}" sibTransId="{178784DF-A454-8A47-B1FC-3463C56190DC}"/>
    <dgm:cxn modelId="{C74B551B-5C8B-8241-A865-9A85ACE07371}" type="presOf" srcId="{6836680A-5C47-F941-8C67-82DA9F650358}" destId="{6BB92DFB-0979-1246-9613-3007E61C51CD}" srcOrd="0" destOrd="0" presId="urn:microsoft.com/office/officeart/2005/8/layout/process1"/>
    <dgm:cxn modelId="{3653D31D-B7E9-3A45-89AE-04A7F1721686}" srcId="{6836680A-5C47-F941-8C67-82DA9F650358}" destId="{7750E447-DDE7-4041-88AC-D95C2348DDF2}" srcOrd="3" destOrd="0" parTransId="{EDFDB505-5D1A-1F49-830C-564BEA3B851C}" sibTransId="{5455EF2B-89CE-CD45-A022-F9DEC6BD83F9}"/>
    <dgm:cxn modelId="{AB4F5226-C91C-214E-A245-43DAD1953B8E}" type="presOf" srcId="{5455EF2B-89CE-CD45-A022-F9DEC6BD83F9}" destId="{55958EC7-5A39-DC4D-88DB-FAA8CD082221}" srcOrd="0" destOrd="0" presId="urn:microsoft.com/office/officeart/2005/8/layout/process1"/>
    <dgm:cxn modelId="{92060641-638C-1249-B659-46161EDB9329}" type="presOf" srcId="{178784DF-A454-8A47-B1FC-3463C56190DC}" destId="{0B1A627A-E408-AC48-9752-D1D884C17FFB}" srcOrd="0" destOrd="0" presId="urn:microsoft.com/office/officeart/2005/8/layout/process1"/>
    <dgm:cxn modelId="{00613A4F-082A-984A-BB01-F62641A02C50}" type="presOf" srcId="{21D4EFE5-989C-E44E-BAC2-D90226A6AA8B}" destId="{28021018-AEC9-4044-8388-363B52C6E245}" srcOrd="0" destOrd="0" presId="urn:microsoft.com/office/officeart/2005/8/layout/process1"/>
    <dgm:cxn modelId="{1288826D-8977-FE4F-BE10-FC8A4C808A0F}" type="presOf" srcId="{5455EF2B-89CE-CD45-A022-F9DEC6BD83F9}" destId="{60ACC886-C90D-0743-95C1-8921BB738755}" srcOrd="1" destOrd="0" presId="urn:microsoft.com/office/officeart/2005/8/layout/process1"/>
    <dgm:cxn modelId="{0C91CD77-475A-7944-9EA2-03E6AA227260}" type="presOf" srcId="{7750E447-DDE7-4041-88AC-D95C2348DDF2}" destId="{B89C8F00-E3A1-0240-9A86-7A0AB2AC5D8B}" srcOrd="0" destOrd="0" presId="urn:microsoft.com/office/officeart/2005/8/layout/process1"/>
    <dgm:cxn modelId="{2AFF4CB5-7816-314C-A19A-696385B4FE1A}" type="presOf" srcId="{903F5C6B-D951-124A-B77E-B9530E2CA958}" destId="{002DA902-7A81-A144-A097-0A2D225C3E1D}" srcOrd="0" destOrd="0" presId="urn:microsoft.com/office/officeart/2005/8/layout/process1"/>
    <dgm:cxn modelId="{0B2740B7-EAF4-E94B-8177-0DFA2F253128}" type="presOf" srcId="{914DF41F-E7AC-2D43-A597-109D37F48C19}" destId="{E5E624A3-DF10-8247-BD59-65F077BF5658}" srcOrd="0" destOrd="0" presId="urn:microsoft.com/office/officeart/2005/8/layout/process1"/>
    <dgm:cxn modelId="{A95300D4-A5C9-FB4F-A467-812C902806CF}" type="presOf" srcId="{903F5C6B-D951-124A-B77E-B9530E2CA958}" destId="{E26705B5-722F-014A-B09E-371ACC5AE6AD}" srcOrd="1" destOrd="0" presId="urn:microsoft.com/office/officeart/2005/8/layout/process1"/>
    <dgm:cxn modelId="{72C663E5-FD62-1C49-A720-72A7A761E894}" type="presOf" srcId="{299FF308-BCF1-B146-A408-5E73A32ACC71}" destId="{98EB750E-7537-C040-B2E8-F130DFF06556}" srcOrd="0" destOrd="0" presId="urn:microsoft.com/office/officeart/2005/8/layout/process1"/>
    <dgm:cxn modelId="{3E6EF9E8-9C3A-A146-B9B6-86532291C911}" srcId="{6836680A-5C47-F941-8C67-82DA9F650358}" destId="{914DF41F-E7AC-2D43-A597-109D37F48C19}" srcOrd="4" destOrd="0" parTransId="{266CF588-605A-7F49-A5A2-E76054239FB1}" sibTransId="{F09D58D8-7FEF-464B-BB35-14CBFFF5BAFE}"/>
    <dgm:cxn modelId="{C96BD1EC-0699-E741-9890-A98656876DC9}" type="presOf" srcId="{0A1B9A15-9F49-5246-BFBC-A9690C1611D0}" destId="{7D751801-98E4-9740-8274-C08D62165A8D}" srcOrd="0" destOrd="0" presId="urn:microsoft.com/office/officeart/2005/8/layout/process1"/>
    <dgm:cxn modelId="{5B4E74FA-36A9-2748-AB23-9EB63B5C553F}" type="presOf" srcId="{178784DF-A454-8A47-B1FC-3463C56190DC}" destId="{6735C673-B5D4-734F-B643-647B0A56C761}" srcOrd="1" destOrd="0" presId="urn:microsoft.com/office/officeart/2005/8/layout/process1"/>
    <dgm:cxn modelId="{2D6983FB-212B-B24A-90AF-7859D5648C39}" type="presOf" srcId="{655F7FDF-3B27-FD48-9186-62F12E0F9CC3}" destId="{2362F64D-0B27-0F4D-967D-D0A5600ABEA2}" srcOrd="0" destOrd="0" presId="urn:microsoft.com/office/officeart/2005/8/layout/process1"/>
    <dgm:cxn modelId="{B240DBFB-9D7C-9445-87D1-A96B2247D4C8}" srcId="{6836680A-5C47-F941-8C67-82DA9F650358}" destId="{21D4EFE5-989C-E44E-BAC2-D90226A6AA8B}" srcOrd="2" destOrd="0" parTransId="{4D9F5A8F-2B87-604F-8964-429D31ED23FF}" sibTransId="{903F5C6B-D951-124A-B77E-B9530E2CA958}"/>
    <dgm:cxn modelId="{DBA529FC-D2B6-1345-9B6E-D0F6E13DFD15}" type="presOf" srcId="{0A1B9A15-9F49-5246-BFBC-A9690C1611D0}" destId="{1B6BC6A1-6211-CC40-8CD0-4EB127E5623D}" srcOrd="1" destOrd="0" presId="urn:microsoft.com/office/officeart/2005/8/layout/process1"/>
    <dgm:cxn modelId="{65871822-736B-B741-A5F9-60F3EC1AA577}" type="presParOf" srcId="{6BB92DFB-0979-1246-9613-3007E61C51CD}" destId="{2362F64D-0B27-0F4D-967D-D0A5600ABEA2}" srcOrd="0" destOrd="0" presId="urn:microsoft.com/office/officeart/2005/8/layout/process1"/>
    <dgm:cxn modelId="{A93B1A93-ADE0-2946-834E-3A0064454248}" type="presParOf" srcId="{6BB92DFB-0979-1246-9613-3007E61C51CD}" destId="{0B1A627A-E408-AC48-9752-D1D884C17FFB}" srcOrd="1" destOrd="0" presId="urn:microsoft.com/office/officeart/2005/8/layout/process1"/>
    <dgm:cxn modelId="{387D6E08-A165-5849-BEB2-4C5D4AA387B8}" type="presParOf" srcId="{0B1A627A-E408-AC48-9752-D1D884C17FFB}" destId="{6735C673-B5D4-734F-B643-647B0A56C761}" srcOrd="0" destOrd="0" presId="urn:microsoft.com/office/officeart/2005/8/layout/process1"/>
    <dgm:cxn modelId="{207FFE63-D662-7647-A23F-920296D4B7A2}" type="presParOf" srcId="{6BB92DFB-0979-1246-9613-3007E61C51CD}" destId="{98EB750E-7537-C040-B2E8-F130DFF06556}" srcOrd="2" destOrd="0" presId="urn:microsoft.com/office/officeart/2005/8/layout/process1"/>
    <dgm:cxn modelId="{6659C39F-9C06-A34C-A4E1-71C664F94CC0}" type="presParOf" srcId="{6BB92DFB-0979-1246-9613-3007E61C51CD}" destId="{7D751801-98E4-9740-8274-C08D62165A8D}" srcOrd="3" destOrd="0" presId="urn:microsoft.com/office/officeart/2005/8/layout/process1"/>
    <dgm:cxn modelId="{5325277B-2CF3-5F45-86B2-184BD19E60C7}" type="presParOf" srcId="{7D751801-98E4-9740-8274-C08D62165A8D}" destId="{1B6BC6A1-6211-CC40-8CD0-4EB127E5623D}" srcOrd="0" destOrd="0" presId="urn:microsoft.com/office/officeart/2005/8/layout/process1"/>
    <dgm:cxn modelId="{A9630E14-FF09-4543-A7DD-F74BBEB4DD5C}" type="presParOf" srcId="{6BB92DFB-0979-1246-9613-3007E61C51CD}" destId="{28021018-AEC9-4044-8388-363B52C6E245}" srcOrd="4" destOrd="0" presId="urn:microsoft.com/office/officeart/2005/8/layout/process1"/>
    <dgm:cxn modelId="{9C1813EA-1D12-264F-AC07-23D95C758F02}" type="presParOf" srcId="{6BB92DFB-0979-1246-9613-3007E61C51CD}" destId="{002DA902-7A81-A144-A097-0A2D225C3E1D}" srcOrd="5" destOrd="0" presId="urn:microsoft.com/office/officeart/2005/8/layout/process1"/>
    <dgm:cxn modelId="{0634CDCA-A892-2C42-B1B2-56935B451CBC}" type="presParOf" srcId="{002DA902-7A81-A144-A097-0A2D225C3E1D}" destId="{E26705B5-722F-014A-B09E-371ACC5AE6AD}" srcOrd="0" destOrd="0" presId="urn:microsoft.com/office/officeart/2005/8/layout/process1"/>
    <dgm:cxn modelId="{60E1F570-AD56-714E-B73A-A9CF0537F4C8}" type="presParOf" srcId="{6BB92DFB-0979-1246-9613-3007E61C51CD}" destId="{B89C8F00-E3A1-0240-9A86-7A0AB2AC5D8B}" srcOrd="6" destOrd="0" presId="urn:microsoft.com/office/officeart/2005/8/layout/process1"/>
    <dgm:cxn modelId="{1D6CD3A0-FE3A-8A45-9E7E-35E2C3FCFAE5}" type="presParOf" srcId="{6BB92DFB-0979-1246-9613-3007E61C51CD}" destId="{55958EC7-5A39-DC4D-88DB-FAA8CD082221}" srcOrd="7" destOrd="0" presId="urn:microsoft.com/office/officeart/2005/8/layout/process1"/>
    <dgm:cxn modelId="{921B1146-2CD3-1141-9469-905AE76F1281}" type="presParOf" srcId="{55958EC7-5A39-DC4D-88DB-FAA8CD082221}" destId="{60ACC886-C90D-0743-95C1-8921BB738755}" srcOrd="0" destOrd="0" presId="urn:microsoft.com/office/officeart/2005/8/layout/process1"/>
    <dgm:cxn modelId="{2B180696-DFBC-F34C-A968-4B1A16D05117}" type="presParOf" srcId="{6BB92DFB-0979-1246-9613-3007E61C51CD}" destId="{E5E624A3-DF10-8247-BD59-65F077BF565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9457B-82F4-7F4C-8A27-67EBE39A1EAA}">
      <dsp:nvSpPr>
        <dsp:cNvPr id="0" name=""/>
        <dsp:cNvSpPr/>
      </dsp:nvSpPr>
      <dsp:spPr>
        <a:xfrm>
          <a:off x="3014519" y="707"/>
          <a:ext cx="1014584" cy="6594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Checks downloaded data</a:t>
          </a:r>
        </a:p>
      </dsp:txBody>
      <dsp:txXfrm>
        <a:off x="3046712" y="32900"/>
        <a:ext cx="950198" cy="595093"/>
      </dsp:txXfrm>
    </dsp:sp>
    <dsp:sp modelId="{91E84EAD-507F-2F4E-AE81-CF9E61C775CF}">
      <dsp:nvSpPr>
        <dsp:cNvPr id="0" name=""/>
        <dsp:cNvSpPr/>
      </dsp:nvSpPr>
      <dsp:spPr>
        <a:xfrm>
          <a:off x="1968543" y="330447"/>
          <a:ext cx="3106535" cy="3106535"/>
        </a:xfrm>
        <a:custGeom>
          <a:avLst/>
          <a:gdLst/>
          <a:ahLst/>
          <a:cxnLst/>
          <a:rect l="0" t="0" r="0" b="0"/>
          <a:pathLst>
            <a:path>
              <a:moveTo>
                <a:pt x="2188096" y="135652"/>
              </a:moveTo>
              <a:arcTo wR="1553267" hR="1553267" stAng="17647412" swAng="92363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93446-1E77-BA48-98EA-ED54E48C4645}">
      <dsp:nvSpPr>
        <dsp:cNvPr id="0" name=""/>
        <dsp:cNvSpPr/>
      </dsp:nvSpPr>
      <dsp:spPr>
        <a:xfrm>
          <a:off x="4359688" y="777341"/>
          <a:ext cx="1014584" cy="6594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Creates new subset of stations</a:t>
          </a:r>
        </a:p>
      </dsp:txBody>
      <dsp:txXfrm>
        <a:off x="4391881" y="809534"/>
        <a:ext cx="950198" cy="595093"/>
      </dsp:txXfrm>
    </dsp:sp>
    <dsp:sp modelId="{7F2D3D8B-E9FA-0C49-8996-9A453E90AE9C}">
      <dsp:nvSpPr>
        <dsp:cNvPr id="0" name=""/>
        <dsp:cNvSpPr/>
      </dsp:nvSpPr>
      <dsp:spPr>
        <a:xfrm>
          <a:off x="1968543" y="330447"/>
          <a:ext cx="3106535" cy="3106535"/>
        </a:xfrm>
        <a:custGeom>
          <a:avLst/>
          <a:gdLst/>
          <a:ahLst/>
          <a:cxnLst/>
          <a:rect l="0" t="0" r="0" b="0"/>
          <a:pathLst>
            <a:path>
              <a:moveTo>
                <a:pt x="3082335" y="1280151"/>
              </a:moveTo>
              <a:arcTo wR="1553267" hR="1553267" stAng="20992371" swAng="121525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965A3B-E5A8-ED47-87A1-EA24A08DECEA}">
      <dsp:nvSpPr>
        <dsp:cNvPr id="0" name=""/>
        <dsp:cNvSpPr/>
      </dsp:nvSpPr>
      <dsp:spPr>
        <a:xfrm>
          <a:off x="4359688" y="2330609"/>
          <a:ext cx="1014584" cy="6594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Stops before subset exceeds CDSS limit</a:t>
          </a:r>
        </a:p>
      </dsp:txBody>
      <dsp:txXfrm>
        <a:off x="4391881" y="2362802"/>
        <a:ext cx="950198" cy="595093"/>
      </dsp:txXfrm>
    </dsp:sp>
    <dsp:sp modelId="{5EBCE729-192A-7C49-9B67-AC070C369FFF}">
      <dsp:nvSpPr>
        <dsp:cNvPr id="0" name=""/>
        <dsp:cNvSpPr/>
      </dsp:nvSpPr>
      <dsp:spPr>
        <a:xfrm>
          <a:off x="1968543" y="330447"/>
          <a:ext cx="3106535" cy="3106535"/>
        </a:xfrm>
        <a:custGeom>
          <a:avLst/>
          <a:gdLst/>
          <a:ahLst/>
          <a:cxnLst/>
          <a:rect l="0" t="0" r="0" b="0"/>
          <a:pathLst>
            <a:path>
              <a:moveTo>
                <a:pt x="2541632" y="2751506"/>
              </a:moveTo>
              <a:arcTo wR="1553267" hR="1553267" stAng="3028954" swAng="92363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62B35F-1B41-C246-9D69-1D8756B327DA}">
      <dsp:nvSpPr>
        <dsp:cNvPr id="0" name=""/>
        <dsp:cNvSpPr/>
      </dsp:nvSpPr>
      <dsp:spPr>
        <a:xfrm>
          <a:off x="3014519" y="3107243"/>
          <a:ext cx="1014584" cy="6594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Creates and submits API requests</a:t>
          </a:r>
        </a:p>
      </dsp:txBody>
      <dsp:txXfrm>
        <a:off x="3046712" y="3139436"/>
        <a:ext cx="950198" cy="595093"/>
      </dsp:txXfrm>
    </dsp:sp>
    <dsp:sp modelId="{10DB7237-113B-6340-B457-375B94C24F92}">
      <dsp:nvSpPr>
        <dsp:cNvPr id="0" name=""/>
        <dsp:cNvSpPr/>
      </dsp:nvSpPr>
      <dsp:spPr>
        <a:xfrm>
          <a:off x="1968543" y="330447"/>
          <a:ext cx="3106535" cy="3106535"/>
        </a:xfrm>
        <a:custGeom>
          <a:avLst/>
          <a:gdLst/>
          <a:ahLst/>
          <a:cxnLst/>
          <a:rect l="0" t="0" r="0" b="0"/>
          <a:pathLst>
            <a:path>
              <a:moveTo>
                <a:pt x="918438" y="2970883"/>
              </a:moveTo>
              <a:arcTo wR="1553267" hR="1553267" stAng="6847412" swAng="92363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728466-E882-6F40-84EE-8612AB2EFA97}">
      <dsp:nvSpPr>
        <dsp:cNvPr id="0" name=""/>
        <dsp:cNvSpPr/>
      </dsp:nvSpPr>
      <dsp:spPr>
        <a:xfrm>
          <a:off x="1669349" y="2330609"/>
          <a:ext cx="1014584" cy="65947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Saves .csv file to directory</a:t>
          </a:r>
        </a:p>
      </dsp:txBody>
      <dsp:txXfrm>
        <a:off x="1701542" y="2362802"/>
        <a:ext cx="950198" cy="595093"/>
      </dsp:txXfrm>
    </dsp:sp>
    <dsp:sp modelId="{99B69259-0D33-3F4C-AE02-EC89C924A76F}">
      <dsp:nvSpPr>
        <dsp:cNvPr id="0" name=""/>
        <dsp:cNvSpPr/>
      </dsp:nvSpPr>
      <dsp:spPr>
        <a:xfrm>
          <a:off x="1968543" y="330447"/>
          <a:ext cx="3106535" cy="3106535"/>
        </a:xfrm>
        <a:custGeom>
          <a:avLst/>
          <a:gdLst/>
          <a:ahLst/>
          <a:cxnLst/>
          <a:rect l="0" t="0" r="0" b="0"/>
          <a:pathLst>
            <a:path>
              <a:moveTo>
                <a:pt x="24199" y="1826384"/>
              </a:moveTo>
              <a:arcTo wR="1553267" hR="1553267" stAng="10192371" swAng="121525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E6D38-ADB9-5F4F-B573-0C20901A78EC}">
      <dsp:nvSpPr>
        <dsp:cNvPr id="0" name=""/>
        <dsp:cNvSpPr/>
      </dsp:nvSpPr>
      <dsp:spPr>
        <a:xfrm>
          <a:off x="1669349" y="777341"/>
          <a:ext cx="1014584" cy="659479"/>
        </a:xfrm>
        <a:prstGeom prst="roundRect">
          <a:avLst/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SUCCESS</a:t>
          </a:r>
        </a:p>
      </dsp:txBody>
      <dsp:txXfrm>
        <a:off x="1701542" y="809534"/>
        <a:ext cx="950198" cy="595093"/>
      </dsp:txXfrm>
    </dsp:sp>
    <dsp:sp modelId="{B46AFD77-C976-5245-BFC6-31F7DC862EC3}">
      <dsp:nvSpPr>
        <dsp:cNvPr id="0" name=""/>
        <dsp:cNvSpPr/>
      </dsp:nvSpPr>
      <dsp:spPr>
        <a:xfrm>
          <a:off x="1968543" y="330447"/>
          <a:ext cx="3106535" cy="3106535"/>
        </a:xfrm>
        <a:custGeom>
          <a:avLst/>
          <a:gdLst/>
          <a:ahLst/>
          <a:cxnLst/>
          <a:rect l="0" t="0" r="0" b="0"/>
          <a:pathLst>
            <a:path>
              <a:moveTo>
                <a:pt x="564903" y="355028"/>
              </a:moveTo>
              <a:arcTo wR="1553267" hR="1553267" stAng="13828954" swAng="92363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2F64D-0B27-0F4D-967D-D0A5600ABEA2}">
      <dsp:nvSpPr>
        <dsp:cNvPr id="0" name=""/>
        <dsp:cNvSpPr/>
      </dsp:nvSpPr>
      <dsp:spPr>
        <a:xfrm>
          <a:off x="4336" y="1420736"/>
          <a:ext cx="1344359" cy="12225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Removed users with no shortages</a:t>
          </a:r>
        </a:p>
      </dsp:txBody>
      <dsp:txXfrm>
        <a:off x="40143" y="1456543"/>
        <a:ext cx="1272745" cy="1150913"/>
      </dsp:txXfrm>
    </dsp:sp>
    <dsp:sp modelId="{0B1A627A-E408-AC48-9752-D1D884C17FFB}">
      <dsp:nvSpPr>
        <dsp:cNvPr id="0" name=""/>
        <dsp:cNvSpPr/>
      </dsp:nvSpPr>
      <dsp:spPr>
        <a:xfrm>
          <a:off x="1483132" y="1865299"/>
          <a:ext cx="285004" cy="333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83132" y="1931979"/>
        <a:ext cx="199503" cy="200041"/>
      </dsp:txXfrm>
    </dsp:sp>
    <dsp:sp modelId="{98EB750E-7537-C040-B2E8-F130DFF06556}">
      <dsp:nvSpPr>
        <dsp:cNvPr id="0" name=""/>
        <dsp:cNvSpPr/>
      </dsp:nvSpPr>
      <dsp:spPr>
        <a:xfrm>
          <a:off x="1886440" y="1420736"/>
          <a:ext cx="1344359" cy="12225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 PCA and plotted results</a:t>
          </a:r>
        </a:p>
      </dsp:txBody>
      <dsp:txXfrm>
        <a:off x="1922247" y="1456543"/>
        <a:ext cx="1272745" cy="1150913"/>
      </dsp:txXfrm>
    </dsp:sp>
    <dsp:sp modelId="{7D751801-98E4-9740-8274-C08D62165A8D}">
      <dsp:nvSpPr>
        <dsp:cNvPr id="0" name=""/>
        <dsp:cNvSpPr/>
      </dsp:nvSpPr>
      <dsp:spPr>
        <a:xfrm>
          <a:off x="3365236" y="1865299"/>
          <a:ext cx="285004" cy="333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365236" y="1931979"/>
        <a:ext cx="199503" cy="200041"/>
      </dsp:txXfrm>
    </dsp:sp>
    <dsp:sp modelId="{28021018-AEC9-4044-8388-363B52C6E245}">
      <dsp:nvSpPr>
        <dsp:cNvPr id="0" name=""/>
        <dsp:cNvSpPr/>
      </dsp:nvSpPr>
      <dsp:spPr>
        <a:xfrm>
          <a:off x="3768544" y="1420736"/>
          <a:ext cx="1344359" cy="12225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Bisected dataset into wet and dry years</a:t>
          </a:r>
        </a:p>
      </dsp:txBody>
      <dsp:txXfrm>
        <a:off x="3804351" y="1456543"/>
        <a:ext cx="1272745" cy="1150913"/>
      </dsp:txXfrm>
    </dsp:sp>
    <dsp:sp modelId="{002DA902-7A81-A144-A097-0A2D225C3E1D}">
      <dsp:nvSpPr>
        <dsp:cNvPr id="0" name=""/>
        <dsp:cNvSpPr/>
      </dsp:nvSpPr>
      <dsp:spPr>
        <a:xfrm>
          <a:off x="5247340" y="1865299"/>
          <a:ext cx="285004" cy="333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247340" y="1931979"/>
        <a:ext cx="199503" cy="200041"/>
      </dsp:txXfrm>
    </dsp:sp>
    <dsp:sp modelId="{B89C8F00-E3A1-0240-9A86-7A0AB2AC5D8B}">
      <dsp:nvSpPr>
        <dsp:cNvPr id="0" name=""/>
        <dsp:cNvSpPr/>
      </dsp:nvSpPr>
      <dsp:spPr>
        <a:xfrm>
          <a:off x="5650648" y="1420736"/>
          <a:ext cx="1344359" cy="12225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Removed users with no shortages</a:t>
          </a:r>
        </a:p>
      </dsp:txBody>
      <dsp:txXfrm>
        <a:off x="5686455" y="1456543"/>
        <a:ext cx="1272745" cy="1150913"/>
      </dsp:txXfrm>
    </dsp:sp>
    <dsp:sp modelId="{55958EC7-5A39-DC4D-88DB-FAA8CD082221}">
      <dsp:nvSpPr>
        <dsp:cNvPr id="0" name=""/>
        <dsp:cNvSpPr/>
      </dsp:nvSpPr>
      <dsp:spPr>
        <a:xfrm>
          <a:off x="7129444" y="1865299"/>
          <a:ext cx="285004" cy="333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129444" y="1931979"/>
        <a:ext cx="199503" cy="200041"/>
      </dsp:txXfrm>
    </dsp:sp>
    <dsp:sp modelId="{E5E624A3-DF10-8247-BD59-65F077BF5658}">
      <dsp:nvSpPr>
        <dsp:cNvPr id="0" name=""/>
        <dsp:cNvSpPr/>
      </dsp:nvSpPr>
      <dsp:spPr>
        <a:xfrm>
          <a:off x="7532752" y="1420736"/>
          <a:ext cx="1344359" cy="122252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 PCA for wet and dry years</a:t>
          </a:r>
        </a:p>
      </dsp:txBody>
      <dsp:txXfrm>
        <a:off x="7568559" y="1456543"/>
        <a:ext cx="1272745" cy="1150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14D9B-7B3E-D041-9E31-8473144E9422}" type="datetimeFigureOut">
              <a:rPr lang="en-US" smtClean="0"/>
              <a:t>5/24/21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D0F8D-4506-C249-8BCF-EB9EC25CC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0F8D-4506-C249-8BCF-EB9EC25CC2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Upper Colorado Basin Information, 2007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0F8D-4506-C249-8BCF-EB9EC25CC2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3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0F8D-4506-C249-8BCF-EB9EC25CC2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6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Wet year, not as many users needed to put calls, fewer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0F8D-4506-C249-8BCF-EB9EC25CC2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3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stressed year, many more active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D0F8D-4506-C249-8BCF-EB9EC25CC2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89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7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8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8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3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6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0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0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6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18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80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4B331-30EF-DE46-A0C6-0C9B8275066E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B71F4-6BAA-1C4F-8CAB-10D458D07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0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waterprogramming.wordpress.com/2021/05/11/visualizing-large-directed-networks-with-ggraph-in-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6.svg"/><Relationship Id="rId7" Type="http://schemas.openxmlformats.org/officeDocument/2006/relationships/image" Target="../media/image33.sv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2.svg"/><Relationship Id="rId5" Type="http://schemas.openxmlformats.org/officeDocument/2006/relationships/image" Target="../media/image38.sv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wr.state.co.us/Tool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5332A9-7524-41B2-9EB6-D93B7CC60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>
            <a:off x="16" y="2"/>
            <a:ext cx="9143985" cy="5143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1F0D36-96FA-5149-AC51-B6019EE8D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2175389"/>
          </a:xfrm>
        </p:spPr>
        <p:txBody>
          <a:bodyPr>
            <a:normAutofit/>
          </a:bodyPr>
          <a:lstStyle/>
          <a:p>
            <a:r>
              <a:rPr lang="en-US" sz="3825" b="1" dirty="0">
                <a:solidFill>
                  <a:srgbClr val="FFFFFF"/>
                </a:solidFill>
              </a:rPr>
              <a:t>Droughts and Deep Waters</a:t>
            </a:r>
            <a:br>
              <a:rPr lang="en-US" sz="3825" b="1" dirty="0">
                <a:solidFill>
                  <a:srgbClr val="FFFFFF"/>
                </a:solidFill>
              </a:rPr>
            </a:br>
            <a:br>
              <a:rPr lang="en-US" sz="3825" b="1" dirty="0">
                <a:solidFill>
                  <a:srgbClr val="FFFFFF"/>
                </a:solidFill>
              </a:rPr>
            </a:br>
            <a:r>
              <a:rPr lang="en-US" sz="1800" b="1" dirty="0">
                <a:solidFill>
                  <a:srgbClr val="FFFFFF"/>
                </a:solidFill>
              </a:rPr>
              <a:t>A Data Science Exploration of Dynamic Water Rights and Vulnerabilities in the Upper Colorado River Basin</a:t>
            </a:r>
            <a:endParaRPr lang="en-US" sz="3825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14B84F-4F43-3440-BD44-41D78B1B2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119554"/>
            <a:ext cx="6858000" cy="823796"/>
          </a:xfrm>
        </p:spPr>
        <p:txBody>
          <a:bodyPr>
            <a:normAutofit/>
          </a:bodyPr>
          <a:lstStyle/>
          <a:p>
            <a:r>
              <a:rPr lang="en-US" sz="1275" dirty="0">
                <a:solidFill>
                  <a:srgbClr val="FFFFFF"/>
                </a:solidFill>
              </a:rPr>
              <a:t>May 17, 2021</a:t>
            </a:r>
          </a:p>
          <a:p>
            <a:r>
              <a:rPr lang="en-US" sz="1275" dirty="0">
                <a:solidFill>
                  <a:srgbClr val="FFFFFF"/>
                </a:solidFill>
              </a:rPr>
              <a:t>Ananya Gangadhar (ag757)</a:t>
            </a:r>
          </a:p>
        </p:txBody>
      </p:sp>
    </p:spTree>
    <p:extLst>
      <p:ext uri="{BB962C8B-B14F-4D97-AF65-F5344CB8AC3E}">
        <p14:creationId xmlns:p14="http://schemas.microsoft.com/office/powerpoint/2010/main" val="2638498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A615FE-B926-5D47-B1BE-92B9B26B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on user monthly shortages</a:t>
            </a:r>
          </a:p>
        </p:txBody>
      </p:sp>
    </p:spTree>
    <p:extLst>
      <p:ext uri="{BB962C8B-B14F-4D97-AF65-F5344CB8AC3E}">
        <p14:creationId xmlns:p14="http://schemas.microsoft.com/office/powerpoint/2010/main" val="392650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39B1D3-C460-F84C-8B3A-6C4903E8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439 modeled users from 1908-2013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014F1E-EC31-E94B-93F7-37EBB508EE69}"/>
              </a:ext>
            </a:extLst>
          </p:cNvPr>
          <p:cNvGraphicFramePr/>
          <p:nvPr/>
        </p:nvGraphicFramePr>
        <p:xfrm>
          <a:off x="131275" y="1268016"/>
          <a:ext cx="888144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 descr="Filter outline">
            <a:extLst>
              <a:ext uri="{FF2B5EF4-FFF2-40B4-BE49-F238E27FC236}">
                <a16:creationId xmlns:a16="http://schemas.microsoft.com/office/drawing/2014/main" id="{CB55CA5C-C4E1-E546-9940-F185A63273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771" y="1648889"/>
            <a:ext cx="914400" cy="914400"/>
          </a:xfrm>
          <a:prstGeom prst="rect">
            <a:avLst/>
          </a:prstGeom>
        </p:spPr>
      </p:pic>
      <p:pic>
        <p:nvPicPr>
          <p:cNvPr id="10" name="Graphic 9" descr="Topography Map outline">
            <a:extLst>
              <a:ext uri="{FF2B5EF4-FFF2-40B4-BE49-F238E27FC236}">
                <a16:creationId xmlns:a16="http://schemas.microsoft.com/office/drawing/2014/main" id="{098F6893-D942-6440-87F0-0925872A85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05615" y="1702078"/>
            <a:ext cx="914400" cy="914400"/>
          </a:xfrm>
          <a:prstGeom prst="rect">
            <a:avLst/>
          </a:prstGeom>
        </p:spPr>
      </p:pic>
      <p:pic>
        <p:nvPicPr>
          <p:cNvPr id="12" name="Graphic 11" descr="Filter outline">
            <a:extLst>
              <a:ext uri="{FF2B5EF4-FFF2-40B4-BE49-F238E27FC236}">
                <a16:creationId xmlns:a16="http://schemas.microsoft.com/office/drawing/2014/main" id="{1D7FE7E2-A823-524F-86E0-830EDA3832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20962" y="1702078"/>
            <a:ext cx="914400" cy="914400"/>
          </a:xfrm>
          <a:prstGeom prst="rect">
            <a:avLst/>
          </a:prstGeom>
        </p:spPr>
      </p:pic>
      <p:pic>
        <p:nvPicPr>
          <p:cNvPr id="13" name="Graphic 12" descr="Topography Map outline">
            <a:extLst>
              <a:ext uri="{FF2B5EF4-FFF2-40B4-BE49-F238E27FC236}">
                <a16:creationId xmlns:a16="http://schemas.microsoft.com/office/drawing/2014/main" id="{033FAA36-EA96-6449-85A8-9A63CB8879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3110" y="1648889"/>
            <a:ext cx="914400" cy="914400"/>
          </a:xfrm>
          <a:prstGeom prst="rect">
            <a:avLst/>
          </a:prstGeom>
        </p:spPr>
      </p:pic>
      <p:pic>
        <p:nvPicPr>
          <p:cNvPr id="15" name="Graphic 14" descr="Desert scene outline">
            <a:extLst>
              <a:ext uri="{FF2B5EF4-FFF2-40B4-BE49-F238E27FC236}">
                <a16:creationId xmlns:a16="http://schemas.microsoft.com/office/drawing/2014/main" id="{D07D1E70-6C2A-6245-AB22-82BF9E9FEA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6570" y="1839389"/>
            <a:ext cx="639778" cy="639778"/>
          </a:xfrm>
          <a:prstGeom prst="rect">
            <a:avLst/>
          </a:prstGeom>
        </p:spPr>
      </p:pic>
      <p:pic>
        <p:nvPicPr>
          <p:cNvPr id="17" name="Graphic 16" descr="Rain outline">
            <a:extLst>
              <a:ext uri="{FF2B5EF4-FFF2-40B4-BE49-F238E27FC236}">
                <a16:creationId xmlns:a16="http://schemas.microsoft.com/office/drawing/2014/main" id="{BF557284-1BFB-A847-98AC-AF91BA6FBB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88183" y="1927472"/>
            <a:ext cx="639778" cy="6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83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032912-E74D-6545-A7CD-03FB56233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677" y="914400"/>
            <a:ext cx="3152344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004945-AAA2-EA44-B7CB-249F25D9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332" y="914400"/>
            <a:ext cx="3152344" cy="422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6A2061-03BD-3041-B82E-25E623309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954" y="914401"/>
            <a:ext cx="3152344" cy="4229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CEBC6-2955-9F47-95C5-4F562D883D83}"/>
              </a:ext>
            </a:extLst>
          </p:cNvPr>
          <p:cNvSpPr txBox="1"/>
          <p:nvPr/>
        </p:nvSpPr>
        <p:spPr>
          <a:xfrm>
            <a:off x="353085" y="51604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Baseline PCA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D8188-3B3F-FD44-8BFC-6E65B2C45630}"/>
              </a:ext>
            </a:extLst>
          </p:cNvPr>
          <p:cNvSpPr txBox="1"/>
          <p:nvPr/>
        </p:nvSpPr>
        <p:spPr>
          <a:xfrm>
            <a:off x="3784348" y="516048"/>
            <a:ext cx="183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for wet 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63984-44DF-134F-B431-C4C8264F1DCB}"/>
              </a:ext>
            </a:extLst>
          </p:cNvPr>
          <p:cNvSpPr txBox="1"/>
          <p:nvPr/>
        </p:nvSpPr>
        <p:spPr>
          <a:xfrm>
            <a:off x="6824803" y="516048"/>
            <a:ext cx="178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PCA for dry years</a:t>
            </a:r>
          </a:p>
        </p:txBody>
      </p:sp>
    </p:spTree>
    <p:extLst>
      <p:ext uri="{BB962C8B-B14F-4D97-AF65-F5344CB8AC3E}">
        <p14:creationId xmlns:p14="http://schemas.microsoft.com/office/powerpoint/2010/main" val="20341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67D7-FE55-324F-A89F-CE0A134A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maps in Python</a:t>
            </a:r>
          </a:p>
        </p:txBody>
      </p:sp>
    </p:spTree>
    <p:extLst>
      <p:ext uri="{BB962C8B-B14F-4D97-AF65-F5344CB8AC3E}">
        <p14:creationId xmlns:p14="http://schemas.microsoft.com/office/powerpoint/2010/main" val="2002145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C3C572-1383-024E-B106-BFD9DE3F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 2000-2019 as period of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50F2FB-22CF-A042-ACCC-22CB38410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426"/>
            <a:ext cx="9147425" cy="37124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60F711-D0D2-044C-B6BA-445C82937B8D}"/>
              </a:ext>
            </a:extLst>
          </p:cNvPr>
          <p:cNvSpPr txBox="1"/>
          <p:nvPr/>
        </p:nvSpPr>
        <p:spPr>
          <a:xfrm>
            <a:off x="1753386" y="1791093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A8B87-D3FB-6C41-8B83-23247E270230}"/>
              </a:ext>
            </a:extLst>
          </p:cNvPr>
          <p:cNvSpPr txBox="1"/>
          <p:nvPr/>
        </p:nvSpPr>
        <p:spPr>
          <a:xfrm>
            <a:off x="3678025" y="179109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8B792-B3C1-4846-A908-D8BCA61C92C9}"/>
              </a:ext>
            </a:extLst>
          </p:cNvPr>
          <p:cNvSpPr txBox="1"/>
          <p:nvPr/>
        </p:nvSpPr>
        <p:spPr>
          <a:xfrm>
            <a:off x="5373948" y="1791093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</a:t>
            </a:r>
          </a:p>
        </p:txBody>
      </p:sp>
    </p:spTree>
    <p:extLst>
      <p:ext uri="{BB962C8B-B14F-4D97-AF65-F5344CB8AC3E}">
        <p14:creationId xmlns:p14="http://schemas.microsoft.com/office/powerpoint/2010/main" val="147563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DAF8-8344-2346-B884-D9F3AD54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 network maps by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9C412-AC98-B74C-8326-11834942E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4113167" cy="3263504"/>
          </a:xfrm>
        </p:spPr>
        <p:txBody>
          <a:bodyPr/>
          <a:lstStyle/>
          <a:p>
            <a:r>
              <a:rPr lang="en-US" dirty="0"/>
              <a:t>Directed graphs</a:t>
            </a:r>
          </a:p>
          <a:p>
            <a:endParaRPr lang="en-US" dirty="0"/>
          </a:p>
          <a:p>
            <a:r>
              <a:rPr lang="en-US" dirty="0"/>
              <a:t>Show SOURCE putting DESTINATION out of priority</a:t>
            </a:r>
          </a:p>
          <a:p>
            <a:endParaRPr lang="en-US" dirty="0"/>
          </a:p>
          <a:p>
            <a:r>
              <a:rPr lang="en-US" b="1" dirty="0"/>
              <a:t>100% of nodes shown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76123A-97AA-A54F-8ED4-460F0A407E87}"/>
              </a:ext>
            </a:extLst>
          </p:cNvPr>
          <p:cNvSpPr/>
          <p:nvPr/>
        </p:nvSpPr>
        <p:spPr>
          <a:xfrm>
            <a:off x="5025934" y="1636123"/>
            <a:ext cx="881743" cy="832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F299C5-359F-2C4C-A5A1-A15076F8B9AD}"/>
              </a:ext>
            </a:extLst>
          </p:cNvPr>
          <p:cNvSpPr/>
          <p:nvPr/>
        </p:nvSpPr>
        <p:spPr>
          <a:xfrm>
            <a:off x="7618912" y="1636123"/>
            <a:ext cx="323306" cy="313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1605F8-3825-D54A-BB23-FBA8D88CCBE9}"/>
              </a:ext>
            </a:extLst>
          </p:cNvPr>
          <p:cNvSpPr/>
          <p:nvPr/>
        </p:nvSpPr>
        <p:spPr>
          <a:xfrm>
            <a:off x="7615646" y="2312125"/>
            <a:ext cx="323306" cy="313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35105F-E0B5-CE49-9E4A-7A05E2A780B2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5907677" y="1792878"/>
            <a:ext cx="1711235" cy="25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51A73F-AB32-EF43-A03B-E1C48A03C07C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5907677" y="2052502"/>
            <a:ext cx="1707970" cy="416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AD8076-4669-A54D-84A4-ECC7C4ECD29F}"/>
              </a:ext>
            </a:extLst>
          </p:cNvPr>
          <p:cNvSpPr txBox="1"/>
          <p:nvPr/>
        </p:nvSpPr>
        <p:spPr>
          <a:xfrm>
            <a:off x="5079084" y="2487135"/>
            <a:ext cx="1279774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SOURCE</a:t>
            </a:r>
          </a:p>
          <a:p>
            <a:r>
              <a:rPr lang="en-US" sz="1350" dirty="0"/>
              <a:t>(</a:t>
            </a:r>
            <a:r>
              <a:rPr lang="en-US" sz="1350" dirty="0" err="1"/>
              <a:t>e.g</a:t>
            </a:r>
            <a:r>
              <a:rPr lang="en-US" sz="1350" dirty="0"/>
              <a:t>: Shoshone)</a:t>
            </a:r>
          </a:p>
          <a:p>
            <a:endParaRPr lang="en-US" sz="1350" dirty="0"/>
          </a:p>
          <a:p>
            <a:r>
              <a:rPr lang="en-US" sz="1350" dirty="0" err="1"/>
              <a:t>In_degree</a:t>
            </a:r>
            <a:r>
              <a:rPr lang="en-US" sz="1350" dirty="0"/>
              <a:t> = 0</a:t>
            </a:r>
          </a:p>
          <a:p>
            <a:r>
              <a:rPr lang="en-US" sz="1350" dirty="0" err="1"/>
              <a:t>Out_degree</a:t>
            </a:r>
            <a:r>
              <a:rPr lang="en-US" sz="1350" dirty="0"/>
              <a:t> =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657BC-F952-3B47-BE4D-EBFCB16FC305}"/>
              </a:ext>
            </a:extLst>
          </p:cNvPr>
          <p:cNvSpPr txBox="1"/>
          <p:nvPr/>
        </p:nvSpPr>
        <p:spPr>
          <a:xfrm>
            <a:off x="7410679" y="2689526"/>
            <a:ext cx="1278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DESTINATION</a:t>
            </a:r>
          </a:p>
          <a:p>
            <a:endParaRPr lang="en-US" sz="1350" dirty="0"/>
          </a:p>
          <a:p>
            <a:r>
              <a:rPr lang="en-US" sz="1350" dirty="0" err="1"/>
              <a:t>In_degree</a:t>
            </a:r>
            <a:r>
              <a:rPr lang="en-US" sz="1350" dirty="0"/>
              <a:t> = 1</a:t>
            </a:r>
          </a:p>
          <a:p>
            <a:r>
              <a:rPr lang="en-US" sz="1350" dirty="0" err="1"/>
              <a:t>Out_degree</a:t>
            </a:r>
            <a:r>
              <a:rPr lang="en-US" sz="135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0857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040D1D-A293-964C-82B5-E1017C62A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 Priority WDID as source node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BEDE2B-343B-0A41-8148-E4F853016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Location </a:t>
            </a:r>
            <a:r>
              <a:rPr lang="en-US" b="1" dirty="0" err="1"/>
              <a:t>Wdid</a:t>
            </a:r>
            <a:r>
              <a:rPr lang="en-US" b="1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The most downstream diversion structure that is controlling and diverting the entire available natural stream flow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highlight>
                  <a:srgbClr val="00FFFF"/>
                </a:highlight>
              </a:rPr>
              <a:t>Priority </a:t>
            </a:r>
            <a:r>
              <a:rPr lang="en-US" b="1" dirty="0" err="1">
                <a:highlight>
                  <a:srgbClr val="00FFFF"/>
                </a:highlight>
              </a:rPr>
              <a:t>Wdid</a:t>
            </a:r>
            <a:r>
              <a:rPr lang="en-US" b="1" dirty="0">
                <a:highlight>
                  <a:srgbClr val="00FFFF"/>
                </a:highlight>
              </a:rPr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The structure whose water right priority is the most junior diverter within the Call reach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3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595F-C2D2-6D4E-B142-E9C50B2E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A7A82-65DC-7140-8EC0-E7AC6A849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</a:t>
            </a:r>
          </a:p>
          <a:p>
            <a:pPr lvl="1"/>
            <a:r>
              <a:rPr lang="en-US" dirty="0"/>
              <a:t>Size </a:t>
            </a:r>
            <a:r>
              <a:rPr lang="en-US" dirty="0">
                <a:sym typeface="Wingdings" pitchFamily="2" charset="2"/>
              </a:rPr>
              <a:t> Allocation volume (</a:t>
            </a:r>
            <a:r>
              <a:rPr lang="en-US" dirty="0" err="1">
                <a:sym typeface="Wingdings" pitchFamily="2" charset="2"/>
              </a:rPr>
              <a:t>cfs</a:t>
            </a:r>
            <a:r>
              <a:rPr lang="en-US" dirty="0">
                <a:sym typeface="Wingdings" pitchFamily="2" charset="2"/>
              </a:rPr>
              <a:t>) of each user log-scaled</a:t>
            </a:r>
          </a:p>
          <a:p>
            <a:pPr lvl="1"/>
            <a:r>
              <a:rPr lang="en-US" dirty="0">
                <a:sym typeface="Wingdings" pitchFamily="2" charset="2"/>
              </a:rPr>
              <a:t>Color  Out degree of node in network</a:t>
            </a:r>
          </a:p>
          <a:p>
            <a:pPr lvl="2"/>
            <a:r>
              <a:rPr lang="en-US" dirty="0">
                <a:sym typeface="Wingdings" pitchFamily="2" charset="2"/>
              </a:rPr>
              <a:t>If out degree 0, white</a:t>
            </a:r>
          </a:p>
          <a:p>
            <a:pPr lvl="1"/>
            <a:r>
              <a:rPr lang="en-US" dirty="0">
                <a:sym typeface="Wingdings" pitchFamily="2" charset="2"/>
              </a:rPr>
              <a:t>Label  Structure name</a:t>
            </a:r>
          </a:p>
          <a:p>
            <a:pPr lvl="2"/>
            <a:r>
              <a:rPr lang="en-US" dirty="0">
                <a:sym typeface="Wingdings" pitchFamily="2" charset="2"/>
              </a:rPr>
              <a:t>Only important users labelled (out degree ≥ 20)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7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4F09FF3-3500-AF4E-B030-45098E35B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0"/>
            <a:ext cx="771525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3FA2A5-1CFB-EA48-838F-EE0C2EA36DCD}"/>
              </a:ext>
            </a:extLst>
          </p:cNvPr>
          <p:cNvSpPr txBox="1"/>
          <p:nvPr/>
        </p:nvSpPr>
        <p:spPr>
          <a:xfrm>
            <a:off x="195308" y="177553"/>
            <a:ext cx="152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streamflow</a:t>
            </a:r>
          </a:p>
        </p:txBody>
      </p:sp>
    </p:spTree>
    <p:extLst>
      <p:ext uri="{BB962C8B-B14F-4D97-AF65-F5344CB8AC3E}">
        <p14:creationId xmlns:p14="http://schemas.microsoft.com/office/powerpoint/2010/main" val="322951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FD25F7A-BE20-2E43-B3E1-429CDC41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0"/>
            <a:ext cx="771525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A88E14-B91B-4842-96A8-C82092411C77}"/>
              </a:ext>
            </a:extLst>
          </p:cNvPr>
          <p:cNvSpPr txBox="1"/>
          <p:nvPr/>
        </p:nvSpPr>
        <p:spPr>
          <a:xfrm>
            <a:off x="195308" y="177553"/>
            <a:ext cx="152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streamflow</a:t>
            </a:r>
          </a:p>
        </p:txBody>
      </p:sp>
    </p:spTree>
    <p:extLst>
      <p:ext uri="{BB962C8B-B14F-4D97-AF65-F5344CB8AC3E}">
        <p14:creationId xmlns:p14="http://schemas.microsoft.com/office/powerpoint/2010/main" val="89117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2D97-D467-1047-AB45-4D9F71F9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UCRB Basin Crash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13757-4AFE-074D-9D39-351091B3B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9916 </a:t>
            </a:r>
            <a:r>
              <a:rPr lang="en-US" dirty="0" err="1"/>
              <a:t>sq.miles</a:t>
            </a:r>
            <a:r>
              <a:rPr lang="en-US" dirty="0"/>
              <a:t> basin area</a:t>
            </a:r>
          </a:p>
          <a:p>
            <a:r>
              <a:rPr lang="en-US" dirty="0"/>
              <a:t>Experiencing 20-year drought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Senior most calls</a:t>
            </a:r>
          </a:p>
          <a:p>
            <a:pPr lvl="1"/>
            <a:r>
              <a:rPr lang="en-US" dirty="0"/>
              <a:t>Grand Valley Area</a:t>
            </a:r>
          </a:p>
          <a:p>
            <a:pPr lvl="1"/>
            <a:r>
              <a:rPr lang="en-US" dirty="0"/>
              <a:t>Shoshone Power Plant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BA7FBCD-48A1-634A-ADA5-5A0F5D41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8877" y="4243738"/>
            <a:ext cx="857250" cy="198487"/>
          </a:xfrm>
        </p:spPr>
        <p:txBody>
          <a:bodyPr/>
          <a:lstStyle/>
          <a:p>
            <a:fld id="{E014C11F-5A4D-4D8A-A8E3-5C6144B3462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6AC6D-583B-204A-B3DB-640B4F570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88" y="1873463"/>
            <a:ext cx="2514476" cy="1938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7A7EB-BFE8-BE49-B624-F2CD9A958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928" y="1000784"/>
            <a:ext cx="3579638" cy="3631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AFA4C3-522D-164C-B641-38077C7DC7D1}"/>
              </a:ext>
            </a:extLst>
          </p:cNvPr>
          <p:cNvSpPr txBox="1"/>
          <p:nvPr/>
        </p:nvSpPr>
        <p:spPr>
          <a:xfrm rot="1791709">
            <a:off x="4612974" y="2159799"/>
            <a:ext cx="12724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>
                <a:solidFill>
                  <a:schemeClr val="bg1"/>
                </a:solidFill>
                <a:latin typeface="Futura Md BT" panose="020B06020202040203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Transbasin</a:t>
            </a:r>
            <a:r>
              <a:rPr lang="en-US" sz="1350" dirty="0">
                <a:solidFill>
                  <a:schemeClr val="bg1"/>
                </a:solidFill>
                <a:latin typeface="Futura Md BT" panose="020B06020202040203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diversion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F44DA-593D-BF4C-9F82-CC72A1FE4C50}"/>
              </a:ext>
            </a:extLst>
          </p:cNvPr>
          <p:cNvSpPr txBox="1"/>
          <p:nvPr/>
        </p:nvSpPr>
        <p:spPr>
          <a:xfrm>
            <a:off x="5175906" y="3654654"/>
            <a:ext cx="184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Md BT" panose="020B06020202040203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generation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56955-4B73-8B48-B746-8832F5956670}"/>
              </a:ext>
            </a:extLst>
          </p:cNvPr>
          <p:cNvSpPr txBox="1"/>
          <p:nvPr/>
        </p:nvSpPr>
        <p:spPr>
          <a:xfrm>
            <a:off x="6794692" y="1634795"/>
            <a:ext cx="1151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utura Md BT" panose="020B06020202040203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Irrigation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299143-0F04-A741-A7E2-7374643B8678}"/>
              </a:ext>
            </a:extLst>
          </p:cNvPr>
          <p:cNvSpPr txBox="1"/>
          <p:nvPr/>
        </p:nvSpPr>
        <p:spPr>
          <a:xfrm rot="3596534">
            <a:off x="5423434" y="1470430"/>
            <a:ext cx="9285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Futura Md BT" panose="020B06020202040203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Fisheries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37ADF2-167A-CA4F-B46D-9B661EE3EE1D}"/>
              </a:ext>
            </a:extLst>
          </p:cNvPr>
          <p:cNvSpPr txBox="1"/>
          <p:nvPr/>
        </p:nvSpPr>
        <p:spPr>
          <a:xfrm rot="2676595">
            <a:off x="5184580" y="1662802"/>
            <a:ext cx="8772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Futura Md BT" panose="020B06020202040203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F8AE7E-BA0C-E548-87DC-2CAC65D0FCF3}"/>
              </a:ext>
            </a:extLst>
          </p:cNvPr>
          <p:cNvSpPr txBox="1"/>
          <p:nvPr/>
        </p:nvSpPr>
        <p:spPr>
          <a:xfrm>
            <a:off x="5815940" y="4782787"/>
            <a:ext cx="29480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From Antonia’s CEE 6200 Guest Lecture</a:t>
            </a:r>
          </a:p>
        </p:txBody>
      </p:sp>
    </p:spTree>
    <p:extLst>
      <p:ext uri="{BB962C8B-B14F-4D97-AF65-F5344CB8AC3E}">
        <p14:creationId xmlns:p14="http://schemas.microsoft.com/office/powerpoint/2010/main" val="3703456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C73CF-7A1A-F141-ACB0-5810D685A33D}"/>
              </a:ext>
            </a:extLst>
          </p:cNvPr>
          <p:cNvSpPr txBox="1"/>
          <p:nvPr/>
        </p:nvSpPr>
        <p:spPr>
          <a:xfrm>
            <a:off x="195308" y="177553"/>
            <a:ext cx="152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streamflow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99A2689-95AD-E34A-912B-BF2B4F452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68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5720-4F17-204F-BCAE-A64F6D3E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 from geospatial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92C-2305-0E45-BAEF-971D7AA28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Handful of senior users responsible for most of the calls put out</a:t>
            </a:r>
          </a:p>
          <a:p>
            <a:pPr lvl="1"/>
            <a:r>
              <a:rPr lang="en-US" dirty="0"/>
              <a:t>Leads to poorly connected networks</a:t>
            </a:r>
          </a:p>
          <a:p>
            <a:r>
              <a:rPr lang="en-US" dirty="0"/>
              <a:t>Fewer senior users need to put calls on others during wet years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Difficult to study individual interactions in this layout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87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C66E-FCE0-324F-99B1-B2C266C8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visualizations in R</a:t>
            </a:r>
          </a:p>
        </p:txBody>
      </p:sp>
    </p:spTree>
    <p:extLst>
      <p:ext uri="{BB962C8B-B14F-4D97-AF65-F5344CB8AC3E}">
        <p14:creationId xmlns:p14="http://schemas.microsoft.com/office/powerpoint/2010/main" val="1805794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1BB56-E20B-CB40-A485-D4D1BB9E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200 senior-most rights in UCRB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F95A6-1DF0-0D4A-84E3-C492BC364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350" cy="3263504"/>
          </a:xfrm>
        </p:spPr>
        <p:txBody>
          <a:bodyPr/>
          <a:lstStyle/>
          <a:p>
            <a:r>
              <a:rPr lang="en-US" dirty="0"/>
              <a:t>Created subnetwork to avoid cluttered visuals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Wrote a </a:t>
            </a:r>
            <a:r>
              <a:rPr lang="en-US" dirty="0">
                <a:hlinkClick r:id="rId2"/>
              </a:rPr>
              <a:t>blog post</a:t>
            </a:r>
            <a:r>
              <a:rPr lang="en-US" dirty="0"/>
              <a:t> about creating network graphs in 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C45D6-FF64-7243-86F1-67DDAA52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346" y="1077363"/>
            <a:ext cx="2685449" cy="2398523"/>
          </a:xfrm>
          <a:prstGeom prst="rect">
            <a:avLst/>
          </a:prstGeom>
        </p:spPr>
      </p:pic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454700D0-5F1B-3C44-A10C-293086F6E09F}"/>
              </a:ext>
            </a:extLst>
          </p:cNvPr>
          <p:cNvSpPr/>
          <p:nvPr/>
        </p:nvSpPr>
        <p:spPr>
          <a:xfrm>
            <a:off x="5783860" y="1208580"/>
            <a:ext cx="2272420" cy="2136087"/>
          </a:xfrm>
          <a:prstGeom prst="noSmoking">
            <a:avLst>
              <a:gd name="adj" fmla="val 52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E5E0A-DE1D-0647-ADAD-04AB1CF6E8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651"/>
          <a:stretch/>
        </p:blipFill>
        <p:spPr>
          <a:xfrm>
            <a:off x="5103992" y="3374065"/>
            <a:ext cx="3632156" cy="14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51E2FDA-FC6B-6843-B5CF-4D27BC30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4625" y="0"/>
            <a:ext cx="6429375" cy="51435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9759502-F65D-F342-BCF2-8DE266D6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1888307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Maximum flow year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85BB0-3D35-6D49-979F-E527B03FF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67" y="3805746"/>
            <a:ext cx="3378200" cy="12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90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1B16B49-1E29-A24F-8976-2EFE3070A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7891" y="0"/>
            <a:ext cx="6429375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2BF5E0-77B9-5D49-A6FD-17BDCC63B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03913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Median flow year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1AADB-0234-EB47-A4D5-679B68935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58" y="3796869"/>
            <a:ext cx="3378200" cy="12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78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F41F055-0BD8-9847-912E-C5B50086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4625" y="0"/>
            <a:ext cx="6429375" cy="5143500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5B0A8DD5-28E4-B840-A266-97A1D3A5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255952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Minimum flow year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0858E3-7B70-784D-B516-EBAE5D10C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9" y="3890866"/>
            <a:ext cx="3224259" cy="11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06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690BF4-5FD3-7A46-B30D-4AFD13226EFB}"/>
              </a:ext>
            </a:extLst>
          </p:cNvPr>
          <p:cNvSpPr txBox="1"/>
          <p:nvPr/>
        </p:nvSpPr>
        <p:spPr>
          <a:xfrm>
            <a:off x="65285" y="67827"/>
            <a:ext cx="300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6 years in period of study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87492EC-27F0-7E44-AE4B-9D9BFED3D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12185"/>
            <a:ext cx="3157308" cy="252584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506EA94-276B-0B48-A6F9-27CF8BA9E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9762" y="418288"/>
            <a:ext cx="3157308" cy="25258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2CC601F-1440-B044-86F5-40444484C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9113" y="412184"/>
            <a:ext cx="3157309" cy="252584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A0F47B-2D4C-194B-8AFB-752D95896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09" y="2725440"/>
            <a:ext cx="3154680" cy="252374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21F9E43-0261-B54D-8775-6CAA853DDD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69762" y="2724388"/>
            <a:ext cx="3157309" cy="252584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D0BE09-1903-CE41-B23A-F71AA92B27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6694" y="2724388"/>
            <a:ext cx="3157308" cy="252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36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AF26F0A-03A0-E843-88B9-CB67405D0AD5}"/>
              </a:ext>
            </a:extLst>
          </p:cNvPr>
          <p:cNvSpPr txBox="1"/>
          <p:nvPr/>
        </p:nvSpPr>
        <p:spPr>
          <a:xfrm>
            <a:off x="65285" y="67827"/>
            <a:ext cx="297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6 years in period of study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6858E55-5475-4646-8CB9-9DC1C7132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43" y="437157"/>
            <a:ext cx="3157309" cy="252584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4028403-87F3-5840-A18A-3CBC3C97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3413" y="437158"/>
            <a:ext cx="3157309" cy="252584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E338F75-BC81-6746-9997-CFD101B97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6689" y="437157"/>
            <a:ext cx="3157310" cy="25258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F55E542-271A-D044-BA92-7E30919C95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2786335"/>
            <a:ext cx="3157310" cy="252584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E96E774-F072-0348-8358-94951E0BB1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00294" y="2786333"/>
            <a:ext cx="3157309" cy="252584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8588A5B-6926-0246-A39E-C81878142E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6689" y="2786334"/>
            <a:ext cx="3157308" cy="252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55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962684-3DB2-5E4C-8DEC-5FA1D932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96" y="547890"/>
            <a:ext cx="4690951" cy="26085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F0530DA-CB8E-C64D-8803-5EBB8650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Counted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8E495-6D19-4342-BB28-7B18A310B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335179" cy="3263504"/>
          </a:xfrm>
        </p:spPr>
        <p:txBody>
          <a:bodyPr/>
          <a:lstStyle/>
          <a:p>
            <a:r>
              <a:rPr lang="en-US" dirty="0"/>
              <a:t>Number of components in </a:t>
            </a:r>
            <a:r>
              <a:rPr lang="en-US" b="1" dirty="0"/>
              <a:t>full </a:t>
            </a:r>
            <a:r>
              <a:rPr lang="en-US" dirty="0"/>
              <a:t>network</a:t>
            </a:r>
          </a:p>
          <a:p>
            <a:r>
              <a:rPr lang="en-US" dirty="0"/>
              <a:t>Does not correlate to streamflow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16C998-1AC1-4D4B-9465-26ECC4C65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129" y="3156410"/>
            <a:ext cx="4690951" cy="19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673600-DA40-AB4F-AB96-49391452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this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EFAF81-5237-6C42-8D14-33FF8DBB5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870614" cy="3263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…is to create a novel visualizations showing </a:t>
            </a:r>
          </a:p>
          <a:p>
            <a:r>
              <a:rPr lang="en-US" sz="1500" dirty="0"/>
              <a:t>hitherto unstudied interactions between water rights of thousands of diverse users UCRB, and </a:t>
            </a:r>
          </a:p>
          <a:p>
            <a:r>
              <a:rPr lang="en-US" sz="1500" dirty="0"/>
              <a:t>their evolution over time to help inform water resource management policies under deep uncertainty.</a:t>
            </a:r>
          </a:p>
          <a:p>
            <a:pPr marL="0" indent="0">
              <a:buNone/>
            </a:pPr>
            <a:endParaRPr lang="en-US" sz="15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A5D9F5-1699-AD49-B14D-C429A7CD8D05}"/>
              </a:ext>
            </a:extLst>
          </p:cNvPr>
          <p:cNvGrpSpPr/>
          <p:nvPr/>
        </p:nvGrpSpPr>
        <p:grpSpPr>
          <a:xfrm>
            <a:off x="4562285" y="1369544"/>
            <a:ext cx="3983799" cy="2627416"/>
            <a:chOff x="1660363" y="1690688"/>
            <a:chExt cx="8826057" cy="49848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381E1A-7389-B04D-9631-1F7B9A3AD1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8273" t="11467" r="15727" b="12728"/>
            <a:stretch/>
          </p:blipFill>
          <p:spPr>
            <a:xfrm>
              <a:off x="1705579" y="1690688"/>
              <a:ext cx="8780841" cy="4984865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89FAEA-2F26-C741-8B1F-BF485254261D}"/>
                </a:ext>
              </a:extLst>
            </p:cNvPr>
            <p:cNvSpPr txBox="1"/>
            <p:nvPr/>
          </p:nvSpPr>
          <p:spPr>
            <a:xfrm rot="16200000">
              <a:off x="1339118" y="2117267"/>
              <a:ext cx="1256177" cy="613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Utah ↑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535B69-FFB0-F74C-AE02-A76083FEE9F5}"/>
              </a:ext>
            </a:extLst>
          </p:cNvPr>
          <p:cNvSpPr txBox="1"/>
          <p:nvPr/>
        </p:nvSpPr>
        <p:spPr>
          <a:xfrm>
            <a:off x="5286898" y="2036125"/>
            <a:ext cx="5967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UCRB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1FF02-F8DA-6F4C-B8B7-E5D498D44B7B}"/>
              </a:ext>
            </a:extLst>
          </p:cNvPr>
          <p:cNvSpPr txBox="1"/>
          <p:nvPr/>
        </p:nvSpPr>
        <p:spPr>
          <a:xfrm>
            <a:off x="5598033" y="4098487"/>
            <a:ext cx="29480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From Antonia’s CEE 6200 Guest Lecture</a:t>
            </a:r>
          </a:p>
        </p:txBody>
      </p:sp>
    </p:spTree>
    <p:extLst>
      <p:ext uri="{BB962C8B-B14F-4D97-AF65-F5344CB8AC3E}">
        <p14:creationId xmlns:p14="http://schemas.microsoft.com/office/powerpoint/2010/main" val="3835561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88CBC-6189-8448-98A7-C3EE9A30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5" y="3216304"/>
            <a:ext cx="4690951" cy="1914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7CB35-B190-C04B-9EE2-7DEF840F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4"/>
            <a:ext cx="3943350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Counted number of senior users in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29DC2-C887-B64D-995F-5D68A8578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509717" cy="326350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Number of top 200 users = number of nodes in circular layout graphs </a:t>
            </a:r>
          </a:p>
          <a:p>
            <a:endParaRPr lang="en-US" dirty="0"/>
          </a:p>
          <a:p>
            <a:r>
              <a:rPr lang="en-US" dirty="0"/>
              <a:t>Not correlated to streamflow, but </a:t>
            </a:r>
            <a:r>
              <a:rPr lang="en-US" b="1" dirty="0"/>
              <a:t>appears to be worsening with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D7159-3434-4A4D-8DA0-355861E95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128" y="454816"/>
            <a:ext cx="4569266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0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E001-9220-E44B-8421-1947F008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B73F7-8FC3-664A-8BBD-7E876A236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2000-2005</a:t>
            </a:r>
          </a:p>
          <a:p>
            <a:pPr lvl="1"/>
            <a:r>
              <a:rPr lang="en-US" dirty="0"/>
              <a:t>Far fewer senior users affected, even though 2002 was worst drought year</a:t>
            </a:r>
          </a:p>
          <a:p>
            <a:pPr lvl="1"/>
            <a:r>
              <a:rPr lang="en-US" dirty="0"/>
              <a:t>Fewer components in network</a:t>
            </a:r>
          </a:p>
          <a:p>
            <a:pPr lvl="1"/>
            <a:endParaRPr lang="en-US" dirty="0"/>
          </a:p>
          <a:p>
            <a:r>
              <a:rPr lang="en-US" dirty="0"/>
              <a:t>In 2014-2019</a:t>
            </a:r>
          </a:p>
          <a:p>
            <a:pPr lvl="1"/>
            <a:r>
              <a:rPr lang="en-US" dirty="0"/>
              <a:t>Around half of senior users affected</a:t>
            </a:r>
          </a:p>
          <a:p>
            <a:pPr lvl="1"/>
            <a:r>
              <a:rPr lang="en-US" dirty="0"/>
              <a:t>Many more components in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59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A6E90B-61BD-DF43-B48F-685DEDF3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Month-level analysis (2000-2003)</a:t>
            </a:r>
          </a:p>
        </p:txBody>
      </p:sp>
    </p:spTree>
    <p:extLst>
      <p:ext uri="{BB962C8B-B14F-4D97-AF65-F5344CB8AC3E}">
        <p14:creationId xmlns:p14="http://schemas.microsoft.com/office/powerpoint/2010/main" val="2107292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8EA26-0872-9D46-902C-92DA779E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659" y="989151"/>
            <a:ext cx="4690951" cy="19143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ADD136-54E5-5644-A1D5-D090F024CE28}"/>
              </a:ext>
            </a:extLst>
          </p:cNvPr>
          <p:cNvSpPr/>
          <p:nvPr/>
        </p:nvSpPr>
        <p:spPr>
          <a:xfrm>
            <a:off x="4333660" y="1285591"/>
            <a:ext cx="1306650" cy="145745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CF7364-E720-4243-8AC8-F39A900E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Looked at dynamics at month-level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CEEFD-81AC-D74E-9D8E-396DCDF80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92324" cy="3263504"/>
          </a:xfrm>
        </p:spPr>
        <p:txBody>
          <a:bodyPr/>
          <a:lstStyle/>
          <a:p>
            <a:r>
              <a:rPr lang="en-US" dirty="0"/>
              <a:t>Chose 2000-2003 for analysis</a:t>
            </a:r>
          </a:p>
          <a:p>
            <a:r>
              <a:rPr lang="en-US" dirty="0"/>
              <a:t>Created monthly networks instead of annual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47736F-CE08-F941-AB18-06D54954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20927" y="3193772"/>
            <a:ext cx="5703683" cy="1949728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81726871-9D15-C446-AFFB-840CF726C382}"/>
              </a:ext>
            </a:extLst>
          </p:cNvPr>
          <p:cNvSpPr/>
          <p:nvPr/>
        </p:nvSpPr>
        <p:spPr>
          <a:xfrm>
            <a:off x="4910031" y="2802519"/>
            <a:ext cx="153908" cy="33177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48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3B5A-D4F8-8942-9D22-182D620A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a video showing the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4045A-325E-6A41-85D5-AA010ECD9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found under </a:t>
            </a:r>
          </a:p>
          <a:p>
            <a:pPr marL="342900" lvl="1" indent="0">
              <a:buNone/>
            </a:pPr>
            <a:r>
              <a:rPr lang="en-US" dirty="0" err="1"/>
              <a:t>Shortages_network</a:t>
            </a:r>
            <a:r>
              <a:rPr lang="en-US" dirty="0"/>
              <a:t>/</a:t>
            </a:r>
            <a:r>
              <a:rPr lang="en-US" dirty="0" err="1"/>
              <a:t>R_networks_scripts</a:t>
            </a:r>
            <a:r>
              <a:rPr lang="en-US" dirty="0"/>
              <a:t>/monthly_analysis.mp4</a:t>
            </a:r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75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0866-D527-1D44-9FAC-C83AC3DB2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273844"/>
            <a:ext cx="3098476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Plotted number of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1BD46-92B5-694D-B2E8-0E99C6CC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2865988" cy="3263504"/>
          </a:xfrm>
        </p:spPr>
        <p:txBody>
          <a:bodyPr/>
          <a:lstStyle/>
          <a:p>
            <a:r>
              <a:rPr lang="en-US" dirty="0"/>
              <a:t>Number of components in </a:t>
            </a:r>
            <a:r>
              <a:rPr lang="en-US" b="1" dirty="0"/>
              <a:t>full network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7E7AD-EEBD-A74F-9740-9667F712F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46" y="91650"/>
            <a:ext cx="5089254" cy="325813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40B5164-2D30-DC47-9E4B-684C39512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8106" y="3349782"/>
            <a:ext cx="5247294" cy="17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85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43E3-4C93-BF43-973F-1E8C47FA4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3318661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Plotted number of senior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92C53-C62C-3C4B-A1CD-99A4A6272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2856934" cy="3263504"/>
          </a:xfrm>
        </p:spPr>
        <p:txBody>
          <a:bodyPr/>
          <a:lstStyle/>
          <a:p>
            <a:r>
              <a:rPr lang="en-US" dirty="0"/>
              <a:t>Number of top 200 users = number of nodes in circular layout graphs </a:t>
            </a:r>
          </a:p>
          <a:p>
            <a:endParaRPr lang="en-US" dirty="0"/>
          </a:p>
          <a:p>
            <a:r>
              <a:rPr lang="en-US" dirty="0"/>
              <a:t>Correlated to number of components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BA4BE-887C-BF43-92E6-6A06B35A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57" y="161966"/>
            <a:ext cx="5097643" cy="32635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8DD811C-7A48-444B-AC91-A37F0D06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8106" y="3349782"/>
            <a:ext cx="5247294" cy="17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68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24CB-4012-A44D-82F7-8CE35E501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DA569-4CC1-2146-9F97-598F23D73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Handful of important users</a:t>
            </a:r>
          </a:p>
          <a:p>
            <a:r>
              <a:rPr lang="en-US" dirty="0"/>
              <a:t>Networks become denser through time</a:t>
            </a:r>
          </a:p>
          <a:p>
            <a:endParaRPr lang="en-US" dirty="0"/>
          </a:p>
          <a:p>
            <a:r>
              <a:rPr lang="en-US" dirty="0"/>
              <a:t>Shortages caused by </a:t>
            </a:r>
            <a:r>
              <a:rPr lang="en-US" b="1" dirty="0"/>
              <a:t>hierarchy</a:t>
            </a:r>
            <a:r>
              <a:rPr lang="en-US" dirty="0"/>
              <a:t> combined with low streamflow </a:t>
            </a:r>
          </a:p>
          <a:p>
            <a:pPr lvl="1"/>
            <a:r>
              <a:rPr lang="en-US" dirty="0"/>
              <a:t>Same drought affects users differently 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5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E8BE-EC65-2643-AC27-4A8B8EAA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EDAFB-64F4-804E-A176-D1ECB3BCA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network dynamics over 100 years instead of just 20</a:t>
            </a:r>
          </a:p>
          <a:p>
            <a:r>
              <a:rPr lang="en-US" dirty="0"/>
              <a:t>Determine cause for increase in network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Final M.Eng report due May 25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26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9776-36B6-AD43-9936-F61EB053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transfer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4B307-7921-CD47-8C1D-BFC43D2C1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code </a:t>
            </a:r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en-US" dirty="0" err="1"/>
              <a:t>Shortages_network</a:t>
            </a:r>
            <a:endParaRPr lang="en-US" dirty="0"/>
          </a:p>
          <a:p>
            <a:r>
              <a:rPr lang="en-US" dirty="0"/>
              <a:t>All reports and presentations in Box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281EA-F931-D241-8F24-1432A75F3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256916"/>
            <a:ext cx="5270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8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9E0111-2FF7-9A49-B710-1BF36072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56055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BEE84-9C00-6A46-AFDE-4757B9A44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1"/>
          <a:stretch/>
        </p:blipFill>
        <p:spPr>
          <a:xfrm>
            <a:off x="15" y="1"/>
            <a:ext cx="9143985" cy="51434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2F5483-A17D-3449-A306-BBBF2CEB2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41771"/>
            <a:ext cx="6858000" cy="2175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 dirty="0">
                <a:solidFill>
                  <a:srgbClr val="FF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2422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24B94-A7B0-C64C-92C5-0D8A3F95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887035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74AC-74E2-CC46-AC0C-03532E11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I learned during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B7C2B-0EE9-FF42-A40D-493EFA43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(pandas, matplotlib, networkx)</a:t>
            </a:r>
          </a:p>
          <a:p>
            <a:r>
              <a:rPr lang="en-US" dirty="0"/>
              <a:t>R (</a:t>
            </a:r>
            <a:r>
              <a:rPr lang="en-US" dirty="0" err="1"/>
              <a:t>ggplot</a:t>
            </a:r>
            <a:r>
              <a:rPr lang="en-US" dirty="0"/>
              <a:t>, </a:t>
            </a:r>
            <a:r>
              <a:rPr lang="en-US" dirty="0" err="1"/>
              <a:t>igraph</a:t>
            </a:r>
            <a:r>
              <a:rPr lang="en-US" dirty="0"/>
              <a:t>, </a:t>
            </a:r>
            <a:r>
              <a:rPr lang="en-US" dirty="0" err="1"/>
              <a:t>ggraph</a:t>
            </a:r>
            <a:r>
              <a:rPr lang="en-US" dirty="0"/>
              <a:t>)</a:t>
            </a:r>
          </a:p>
          <a:p>
            <a:r>
              <a:rPr lang="en-US" dirty="0"/>
              <a:t>Working with APIs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Data visualization</a:t>
            </a:r>
          </a:p>
          <a:p>
            <a:r>
              <a:rPr lang="en-US" dirty="0"/>
              <a:t>Technical writing</a:t>
            </a:r>
          </a:p>
          <a:p>
            <a:r>
              <a:rPr lang="en-US" dirty="0"/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17758667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9F47E5-8233-3E48-8044-B50CD4DD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plotting networks in 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700ACF-A93D-6442-93CE-FD20F3269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www.jessesadler.com</a:t>
            </a:r>
            <a:r>
              <a:rPr lang="en-US" dirty="0"/>
              <a:t>/post/network-analysis-with-r/</a:t>
            </a:r>
          </a:p>
          <a:p>
            <a:r>
              <a:rPr lang="en-US" dirty="0"/>
              <a:t>https://</a:t>
            </a:r>
            <a:r>
              <a:rPr lang="en-US" dirty="0" err="1"/>
              <a:t>kateto.net</a:t>
            </a:r>
            <a:r>
              <a:rPr lang="en-US" dirty="0"/>
              <a:t>/networks-r-</a:t>
            </a:r>
            <a:r>
              <a:rPr lang="en-US" dirty="0" err="1"/>
              <a:t>igraph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www.data-imaginist.com</a:t>
            </a:r>
            <a:r>
              <a:rPr lang="en-US" dirty="0"/>
              <a:t>/2017/</a:t>
            </a:r>
            <a:r>
              <a:rPr lang="en-US" dirty="0" err="1"/>
              <a:t>ggraph</a:t>
            </a:r>
            <a:r>
              <a:rPr lang="en-US" dirty="0"/>
              <a:t>-introduction-layouts/</a:t>
            </a:r>
          </a:p>
          <a:p>
            <a:r>
              <a:rPr lang="en-US" dirty="0"/>
              <a:t>http://</a:t>
            </a:r>
            <a:r>
              <a:rPr lang="en-US" dirty="0" err="1"/>
              <a:t>mr.schochastics.net</a:t>
            </a:r>
            <a:r>
              <a:rPr lang="en-US" dirty="0"/>
              <a:t>/</a:t>
            </a:r>
            <a:r>
              <a:rPr lang="en-US" dirty="0" err="1"/>
              <a:t>netVizR.html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00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48DDCBEF-9FE2-3A4A-9553-CC70068BDAA6}"/>
              </a:ext>
            </a:extLst>
          </p:cNvPr>
          <p:cNvPicPr/>
          <p:nvPr/>
        </p:nvPicPr>
        <p:blipFill rotWithShape="1">
          <a:blip r:embed="rId2"/>
          <a:srcRect t="1117" r="300"/>
          <a:stretch/>
        </p:blipFill>
        <p:spPr>
          <a:xfrm>
            <a:off x="2529522" y="1301115"/>
            <a:ext cx="4084955" cy="254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78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6B2204-7EC3-0C46-ADC3-506D0164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 came from </a:t>
            </a:r>
            <a:r>
              <a:rPr lang="en-US" dirty="0">
                <a:hlinkClick r:id="rId2"/>
              </a:rPr>
              <a:t>CDSS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E92DBC-5D3E-2B46-8930-1F6158BA4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00958" cy="3263504"/>
          </a:xfrm>
        </p:spPr>
        <p:txBody>
          <a:bodyPr/>
          <a:lstStyle/>
          <a:p>
            <a:r>
              <a:rPr lang="en-US" dirty="0"/>
              <a:t>Data collected</a:t>
            </a:r>
          </a:p>
          <a:p>
            <a:pPr lvl="1"/>
            <a:r>
              <a:rPr lang="en-US" dirty="0"/>
              <a:t>Water rights</a:t>
            </a:r>
          </a:p>
          <a:p>
            <a:pPr lvl="1"/>
            <a:r>
              <a:rPr lang="en-US" dirty="0"/>
              <a:t>Structure call</a:t>
            </a:r>
          </a:p>
          <a:p>
            <a:pPr lvl="1"/>
            <a:r>
              <a:rPr lang="en-US" b="1" dirty="0"/>
              <a:t>Streamflow</a:t>
            </a:r>
          </a:p>
          <a:p>
            <a:pPr lvl="1"/>
            <a:r>
              <a:rPr lang="en-US" b="1" dirty="0"/>
              <a:t>Climate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BD2A4-B095-8147-8E07-6DAA8B468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76" b="6938"/>
          <a:stretch/>
        </p:blipFill>
        <p:spPr>
          <a:xfrm>
            <a:off x="2826879" y="1446245"/>
            <a:ext cx="6065193" cy="29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6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2633-F98F-B24F-B261-C95B3764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automatic collection using Python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6413EF6-9101-9843-A5AE-ADCC84AD1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398749"/>
              </p:ext>
            </p:extLst>
          </p:nvPr>
        </p:nvGraphicFramePr>
        <p:xfrm>
          <a:off x="1139324" y="1186200"/>
          <a:ext cx="7043623" cy="3767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46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769971-969D-D14E-90A8-6F273937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exploration of data</a:t>
            </a:r>
          </a:p>
        </p:txBody>
      </p:sp>
    </p:spTree>
    <p:extLst>
      <p:ext uri="{BB962C8B-B14F-4D97-AF65-F5344CB8AC3E}">
        <p14:creationId xmlns:p14="http://schemas.microsoft.com/office/powerpoint/2010/main" val="261602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D06FD1-6FFE-0142-A53F-9B01E5A6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Mapped distribution of gages and users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D50F8-2C81-2248-82B6-9C17F6FF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27" y="994172"/>
            <a:ext cx="6233545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9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FBB2-871B-A84C-A897-863484E0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Gages have varying life spans</a:t>
            </a:r>
          </a:p>
        </p:txBody>
      </p:sp>
      <p:pic>
        <p:nvPicPr>
          <p:cNvPr id="4" name="Graphic 2">
            <a:extLst>
              <a:ext uri="{FF2B5EF4-FFF2-40B4-BE49-F238E27FC236}">
                <a16:creationId xmlns:a16="http://schemas.microsoft.com/office/drawing/2014/main" id="{73A49C13-E31E-2242-AE86-5B76F069FC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1790720"/>
            <a:ext cx="5943600" cy="2485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18CCEF-5AE6-7643-9799-D6333BE967F5}"/>
              </a:ext>
            </a:extLst>
          </p:cNvPr>
          <p:cNvSpPr txBox="1"/>
          <p:nvPr/>
        </p:nvSpPr>
        <p:spPr>
          <a:xfrm>
            <a:off x="5691673" y="2110085"/>
            <a:ext cx="324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nature of hydrological data can present a challenge</a:t>
            </a:r>
          </a:p>
        </p:txBody>
      </p:sp>
    </p:spTree>
    <p:extLst>
      <p:ext uri="{BB962C8B-B14F-4D97-AF65-F5344CB8AC3E}">
        <p14:creationId xmlns:p14="http://schemas.microsoft.com/office/powerpoint/2010/main" val="3956392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122117</TotalTime>
  <Words>820</Words>
  <Application>Microsoft Macintosh PowerPoint</Application>
  <PresentationFormat>On-screen Show (16:9)</PresentationFormat>
  <Paragraphs>176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Futura Md BT</vt:lpstr>
      <vt:lpstr>Office Theme</vt:lpstr>
      <vt:lpstr>Droughts and Deep Waters  A Data Science Exploration of Dynamic Water Rights and Vulnerabilities in the Upper Colorado River Basin</vt:lpstr>
      <vt:lpstr>UCRB Basin Crash Course</vt:lpstr>
      <vt:lpstr>The goal of this project</vt:lpstr>
      <vt:lpstr>Data collection</vt:lpstr>
      <vt:lpstr>All data came from CDSS</vt:lpstr>
      <vt:lpstr>Set up automatic collection using Python</vt:lpstr>
      <vt:lpstr>Visual exploration of data</vt:lpstr>
      <vt:lpstr>Mapped distribution of gages and users</vt:lpstr>
      <vt:lpstr>Gages have varying life spans</vt:lpstr>
      <vt:lpstr>PCA on user monthly shortages</vt:lpstr>
      <vt:lpstr>439 modeled users from 1908-2013</vt:lpstr>
      <vt:lpstr>PowerPoint Presentation</vt:lpstr>
      <vt:lpstr>Network maps in Python</vt:lpstr>
      <vt:lpstr>Chose 2000-2019 as period of study</vt:lpstr>
      <vt:lpstr>Made network maps by year</vt:lpstr>
      <vt:lpstr>Chose Priority WDID as source node</vt:lpstr>
      <vt:lpstr>Attributes</vt:lpstr>
      <vt:lpstr>PowerPoint Presentation</vt:lpstr>
      <vt:lpstr>PowerPoint Presentation</vt:lpstr>
      <vt:lpstr>PowerPoint Presentation</vt:lpstr>
      <vt:lpstr>Insights from geospatial mapping</vt:lpstr>
      <vt:lpstr>Network visualizations in R</vt:lpstr>
      <vt:lpstr>Selected 200 senior-most rights in UCRB</vt:lpstr>
      <vt:lpstr>Maximum flow year</vt:lpstr>
      <vt:lpstr>Median flow year</vt:lpstr>
      <vt:lpstr>Minimum flow year</vt:lpstr>
      <vt:lpstr>PowerPoint Presentation</vt:lpstr>
      <vt:lpstr>PowerPoint Presentation</vt:lpstr>
      <vt:lpstr>Counted components</vt:lpstr>
      <vt:lpstr>Counted number of senior users in network </vt:lpstr>
      <vt:lpstr>Observations</vt:lpstr>
      <vt:lpstr>Month-level analysis (2000-2003)</vt:lpstr>
      <vt:lpstr>Looked at dynamics at month-level</vt:lpstr>
      <vt:lpstr>Created a video showing the evolution</vt:lpstr>
      <vt:lpstr>Plotted number of components</vt:lpstr>
      <vt:lpstr>Plotted number of senior users</vt:lpstr>
      <vt:lpstr>Conclusion</vt:lpstr>
      <vt:lpstr>Future Work</vt:lpstr>
      <vt:lpstr>Work transfer </vt:lpstr>
      <vt:lpstr>Thank you!</vt:lpstr>
      <vt:lpstr>Extras</vt:lpstr>
      <vt:lpstr>Skills I learned during this project</vt:lpstr>
      <vt:lpstr>Resources for plotting networks in 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Data Science Exploration of Dynamic Water Rights and Water Scarcity Vulnerabilities in the Upper Colorado River Basin</dc:title>
  <dc:creator>Ananya Gangadhar</dc:creator>
  <cp:lastModifiedBy>Ananya Gangadhar</cp:lastModifiedBy>
  <cp:revision>181</cp:revision>
  <dcterms:created xsi:type="dcterms:W3CDTF">2020-12-07T04:27:34Z</dcterms:created>
  <dcterms:modified xsi:type="dcterms:W3CDTF">2021-06-07T21:17:27Z</dcterms:modified>
</cp:coreProperties>
</file>